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  <p:sldMasterId id="2147483850" r:id="rId2"/>
    <p:sldMasterId id="2147483873" r:id="rId3"/>
  </p:sldMasterIdLst>
  <p:notesMasterIdLst>
    <p:notesMasterId r:id="rId67"/>
  </p:notesMasterIdLst>
  <p:sldIdLst>
    <p:sldId id="256" r:id="rId4"/>
    <p:sldId id="501" r:id="rId5"/>
    <p:sldId id="502" r:id="rId6"/>
    <p:sldId id="507" r:id="rId7"/>
    <p:sldId id="509" r:id="rId8"/>
    <p:sldId id="508" r:id="rId9"/>
    <p:sldId id="503" r:id="rId10"/>
    <p:sldId id="510" r:id="rId11"/>
    <p:sldId id="511" r:id="rId12"/>
    <p:sldId id="504" r:id="rId13"/>
    <p:sldId id="513" r:id="rId14"/>
    <p:sldId id="505" r:id="rId15"/>
    <p:sldId id="514" r:id="rId16"/>
    <p:sldId id="515" r:id="rId17"/>
    <p:sldId id="518" r:id="rId18"/>
    <p:sldId id="523" r:id="rId19"/>
    <p:sldId id="521" r:id="rId20"/>
    <p:sldId id="522" r:id="rId21"/>
    <p:sldId id="524" r:id="rId22"/>
    <p:sldId id="525" r:id="rId23"/>
    <p:sldId id="526" r:id="rId24"/>
    <p:sldId id="527" r:id="rId25"/>
    <p:sldId id="529" r:id="rId26"/>
    <p:sldId id="528" r:id="rId27"/>
    <p:sldId id="530" r:id="rId28"/>
    <p:sldId id="532" r:id="rId29"/>
    <p:sldId id="531" r:id="rId30"/>
    <p:sldId id="562" r:id="rId31"/>
    <p:sldId id="542" r:id="rId32"/>
    <p:sldId id="543" r:id="rId33"/>
    <p:sldId id="544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59" r:id="rId47"/>
    <p:sldId id="560" r:id="rId48"/>
    <p:sldId id="561" r:id="rId49"/>
    <p:sldId id="541" r:id="rId50"/>
    <p:sldId id="563" r:id="rId51"/>
    <p:sldId id="571" r:id="rId52"/>
    <p:sldId id="564" r:id="rId53"/>
    <p:sldId id="565" r:id="rId54"/>
    <p:sldId id="566" r:id="rId55"/>
    <p:sldId id="567" r:id="rId56"/>
    <p:sldId id="572" r:id="rId57"/>
    <p:sldId id="573" r:id="rId58"/>
    <p:sldId id="574" r:id="rId59"/>
    <p:sldId id="576" r:id="rId60"/>
    <p:sldId id="577" r:id="rId61"/>
    <p:sldId id="575" r:id="rId62"/>
    <p:sldId id="578" r:id="rId63"/>
    <p:sldId id="533" r:id="rId64"/>
    <p:sldId id="535" r:id="rId65"/>
    <p:sldId id="53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87" autoAdjust="0"/>
  </p:normalViewPr>
  <p:slideViewPr>
    <p:cSldViewPr snapToGrid="0">
      <p:cViewPr varScale="1">
        <p:scale>
          <a:sx n="64" d="100"/>
          <a:sy n="64" d="100"/>
        </p:scale>
        <p:origin x="7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29F0-6F9D-41CD-A6D8-76BCCF047171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1ABE5-D858-48A3-BD52-D48ED13BE2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40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0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436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781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18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131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986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57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83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243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272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7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13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92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14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0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5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https://getkong.org/about/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06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趨勢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不可更改的 </a:t>
            </a:r>
            <a:r>
              <a:rPr lang="en-US" altLang="zh-TW" dirty="0"/>
              <a:t>OS</a:t>
            </a:r>
          </a:p>
          <a:p>
            <a:r>
              <a:rPr lang="zh-TW" altLang="en-US" dirty="0"/>
              <a:t>單一功能的 </a:t>
            </a:r>
            <a:r>
              <a:rPr lang="en-US" altLang="zh-TW" dirty="0"/>
              <a:t>OS</a:t>
            </a:r>
          </a:p>
          <a:p>
            <a:r>
              <a:rPr lang="en-US" altLang="zh-TW" dirty="0" err="1"/>
              <a:t>UniKernel</a:t>
            </a:r>
            <a:endParaRPr lang="en-US" altLang="zh-TW" dirty="0"/>
          </a:p>
          <a:p>
            <a:r>
              <a:rPr lang="en-US" altLang="zh-TW" dirty="0"/>
              <a:t>OS</a:t>
            </a:r>
            <a:r>
              <a:rPr lang="zh-TW" altLang="en-US" dirty="0"/>
              <a:t> 只是為了執行 </a:t>
            </a:r>
            <a:r>
              <a:rPr lang="en-US" altLang="zh-TW" dirty="0"/>
              <a:t>Container Engine</a:t>
            </a:r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D193C-AFAD-4D5E-AADA-7492B6BCCC6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91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2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0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8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7515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76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8002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891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111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1682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03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0681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05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51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264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8538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50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402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9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021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4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9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968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20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8901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7913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497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605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46269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33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47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13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4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8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4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0204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654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592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666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6202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694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3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7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949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0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5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3493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2017/2/22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8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2017/2/22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9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6662CF-C7B0-4E0D-A8EF-6C346E54F2F8}" type="datetimeFigureOut">
              <a:rPr lang="zh-TW" altLang="en-US" smtClean="0"/>
              <a:t>2017/2/22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963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6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what-dock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ndowsitpro.com/windows-server-2016/differences-between-windows-containers-and-hyper-v-containers-windows-server-201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hyperlink" Target="http://columns.chicken-house.ne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 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Application </a:t>
            </a:r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轉移到</a:t>
            </a:r>
            <a: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微服務的經驗分享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Andrew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wu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2016/12/15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4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微服務的進入門檻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實際案例分享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人才發展管理系統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58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要享受微服務的好處是要代價的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60"/>
            <a:ext cx="10119340" cy="43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進入微服務架構的門票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b="1" dirty="0"/>
              <a:t>系統架構的挑戰</a:t>
            </a:r>
            <a:r>
              <a:rPr lang="en-US" altLang="zh-TW" dirty="0"/>
              <a:t>:</a:t>
            </a:r>
          </a:p>
          <a:p>
            <a:pPr marL="292608" lvl="1" indent="0">
              <a:buNone/>
            </a:pPr>
            <a:r>
              <a:rPr lang="zh-TW" altLang="en-US" dirty="0"/>
              <a:t>微服務架構先天就是</a:t>
            </a:r>
            <a:r>
              <a:rPr lang="zh-TW" altLang="en-US" b="1" dirty="0">
                <a:solidFill>
                  <a:srgbClr val="FF0000"/>
                </a:solidFill>
              </a:rPr>
              <a:t>分散式</a:t>
            </a:r>
            <a:r>
              <a:rPr lang="zh-TW" altLang="en-US" dirty="0"/>
              <a:t>系統，複雜度高。</a:t>
            </a:r>
            <a:endParaRPr lang="en-US" altLang="zh-TW" dirty="0"/>
          </a:p>
          <a:p>
            <a:pPr marL="742950" indent="-742950">
              <a:buFont typeface="+mj-lt"/>
              <a:buAutoNum type="arabicPeriod"/>
            </a:pPr>
            <a:r>
              <a:rPr lang="zh-TW" altLang="en-US" b="1" dirty="0"/>
              <a:t>開發流程的挑戰</a:t>
            </a:r>
            <a:r>
              <a:rPr lang="en-US" altLang="zh-TW" dirty="0"/>
              <a:t>:</a:t>
            </a:r>
          </a:p>
          <a:p>
            <a:pPr marL="292608" lvl="1" indent="0">
              <a:buNone/>
            </a:pPr>
            <a:r>
              <a:rPr lang="zh-TW" altLang="en-US" dirty="0"/>
              <a:t>要能獨立更新或替換系統，</a:t>
            </a:r>
            <a:r>
              <a:rPr lang="en-US" altLang="zh-TW" b="1" dirty="0">
                <a:solidFill>
                  <a:srgbClr val="FF0000"/>
                </a:solidFill>
              </a:rPr>
              <a:t>API</a:t>
            </a:r>
            <a:r>
              <a:rPr lang="zh-TW" altLang="en-US" b="1" dirty="0">
                <a:solidFill>
                  <a:srgbClr val="FF0000"/>
                </a:solidFill>
              </a:rPr>
              <a:t>相容性</a:t>
            </a:r>
            <a:r>
              <a:rPr lang="zh-TW" altLang="en-US" dirty="0"/>
              <a:t>要求高，</a:t>
            </a:r>
            <a:r>
              <a:rPr lang="zh-TW" altLang="en-US" b="1" dirty="0">
                <a:solidFill>
                  <a:srgbClr val="FF0000"/>
                </a:solidFill>
              </a:rPr>
              <a:t>測試、</a:t>
            </a:r>
            <a:r>
              <a:rPr lang="en-US" altLang="zh-TW" b="1" dirty="0">
                <a:solidFill>
                  <a:srgbClr val="FF0000"/>
                </a:solidFill>
              </a:rPr>
              <a:t>CI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CD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DevOps</a:t>
            </a:r>
            <a:r>
              <a:rPr lang="zh-TW" altLang="en-US" dirty="0"/>
              <a:t> 是必要的環節之一。</a:t>
            </a:r>
            <a:endParaRPr lang="en-US" altLang="zh-TW" dirty="0"/>
          </a:p>
          <a:p>
            <a:pPr marL="742950" indent="-742950">
              <a:buFont typeface="+mj-lt"/>
              <a:buAutoNum type="arabicPeriod"/>
            </a:pPr>
            <a:r>
              <a:rPr lang="zh-TW" altLang="en-US" b="1" dirty="0"/>
              <a:t>營運上的挑戰</a:t>
            </a:r>
            <a:r>
              <a:rPr lang="en-US" altLang="zh-TW" dirty="0"/>
              <a:t>:</a:t>
            </a:r>
          </a:p>
          <a:p>
            <a:pPr marL="292608" lvl="1" indent="0">
              <a:buNone/>
            </a:pPr>
            <a:r>
              <a:rPr lang="zh-TW" altLang="en-US" dirty="0"/>
              <a:t>微服務的</a:t>
            </a:r>
            <a:r>
              <a:rPr lang="zh-TW" altLang="en-US" b="1" dirty="0">
                <a:solidFill>
                  <a:srgbClr val="FF0000"/>
                </a:solidFill>
              </a:rPr>
              <a:t>基礎建設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FF0000"/>
                </a:solidFill>
              </a:rPr>
              <a:t>容器化的佈署</a:t>
            </a:r>
            <a:r>
              <a:rPr lang="zh-TW" altLang="en-US" dirty="0"/>
              <a:t>，缺一不可。</a:t>
            </a:r>
          </a:p>
        </p:txBody>
      </p:sp>
    </p:spTree>
    <p:extLst>
      <p:ext uri="{BB962C8B-B14F-4D97-AF65-F5344CB8AC3E}">
        <p14:creationId xmlns:p14="http://schemas.microsoft.com/office/powerpoint/2010/main" val="20575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歷史背景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Orca</a:t>
            </a:r>
            <a:r>
              <a:rPr lang="zh-TW" altLang="en-US" dirty="0"/>
              <a:t> </a:t>
            </a:r>
            <a:r>
              <a:rPr lang="en-US" altLang="zh-TW" dirty="0"/>
              <a:t>HCM</a:t>
            </a:r>
            <a:r>
              <a:rPr lang="zh-TW" altLang="en-US" dirty="0"/>
              <a:t> 系統現況</a:t>
            </a:r>
            <a:r>
              <a:rPr lang="en-US" altLang="zh-TW" dirty="0"/>
              <a:t>(2013)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216728" y="1209965"/>
            <a:ext cx="7730837" cy="4950691"/>
          </a:xfrm>
          <a:prstGeom prst="roundRect">
            <a:avLst>
              <a:gd name="adj" fmla="val 715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6576043" y="4055172"/>
            <a:ext cx="2848775" cy="1589777"/>
            <a:chOff x="5148064" y="4437112"/>
            <a:chExt cx="3600400" cy="2232248"/>
          </a:xfrm>
        </p:grpSpPr>
        <p:sp>
          <p:nvSpPr>
            <p:cNvPr id="9" name="圓角矩形 8"/>
            <p:cNvSpPr/>
            <p:nvPr/>
          </p:nvSpPr>
          <p:spPr>
            <a:xfrm>
              <a:off x="5148064" y="4437112"/>
              <a:ext cx="3600400" cy="2232248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DBDBD">
                    <a:tint val="50000"/>
                    <a:satMod val="300000"/>
                  </a:srgbClr>
                </a:gs>
                <a:gs pos="35000">
                  <a:srgbClr val="BDBDBD">
                    <a:tint val="37000"/>
                    <a:satMod val="300000"/>
                  </a:srgbClr>
                </a:gs>
                <a:gs pos="100000">
                  <a:srgbClr val="BDBD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BDBD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訓練與學習管理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220072" y="5411465"/>
              <a:ext cx="1753196" cy="6818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訓練與學習管理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教室訓練、派外訓練、數位學習</a:t>
              </a: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kumimoji="0" lang="zh-TW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220072" y="4802024"/>
              <a:ext cx="1753196" cy="478125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年度訓練計畫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7222727" y="5684941"/>
              <a:ext cx="1440160" cy="486577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學習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2.0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社群．激勵系統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222727" y="5222031"/>
              <a:ext cx="1440160" cy="38744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考試中心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7222727" y="4772160"/>
              <a:ext cx="1440160" cy="380326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HCM</a:t>
              </a:r>
              <a:r>
                <a: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Mobile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5" name="肘形接點 14"/>
            <p:cNvCxnSpPr>
              <a:stCxn id="10" idx="3"/>
              <a:endCxn id="14" idx="1"/>
            </p:cNvCxnSpPr>
            <p:nvPr/>
          </p:nvCxnSpPr>
          <p:spPr>
            <a:xfrm flipV="1">
              <a:off x="6973268" y="4962323"/>
              <a:ext cx="249459" cy="79005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16" name="肘形接點 15"/>
            <p:cNvCxnSpPr>
              <a:stCxn id="10" idx="3"/>
              <a:endCxn id="13" idx="1"/>
            </p:cNvCxnSpPr>
            <p:nvPr/>
          </p:nvCxnSpPr>
          <p:spPr>
            <a:xfrm flipV="1">
              <a:off x="6973268" y="5415753"/>
              <a:ext cx="249459" cy="33662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17" name="肘形接點 16"/>
            <p:cNvCxnSpPr>
              <a:stCxn id="10" idx="3"/>
              <a:endCxn id="12" idx="1"/>
            </p:cNvCxnSpPr>
            <p:nvPr/>
          </p:nvCxnSpPr>
          <p:spPr>
            <a:xfrm>
              <a:off x="6973268" y="5752381"/>
              <a:ext cx="249459" cy="175849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18" name="肘形接點 169"/>
            <p:cNvCxnSpPr>
              <a:stCxn id="11" idx="2"/>
              <a:endCxn id="10" idx="0"/>
            </p:cNvCxnSpPr>
            <p:nvPr/>
          </p:nvCxnSpPr>
          <p:spPr>
            <a:xfrm>
              <a:off x="6096670" y="5280149"/>
              <a:ext cx="0" cy="13131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19" name="圓角矩形 18"/>
            <p:cNvSpPr/>
            <p:nvPr/>
          </p:nvSpPr>
          <p:spPr>
            <a:xfrm>
              <a:off x="7236296" y="6250464"/>
              <a:ext cx="1440160" cy="36677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雲端課程市集</a:t>
              </a:r>
            </a:p>
          </p:txBody>
        </p:sp>
        <p:cxnSp>
          <p:nvCxnSpPr>
            <p:cNvPr id="20" name="肘形接點 19"/>
            <p:cNvCxnSpPr>
              <a:stCxn id="10" idx="3"/>
              <a:endCxn id="19" idx="1"/>
            </p:cNvCxnSpPr>
            <p:nvPr/>
          </p:nvCxnSpPr>
          <p:spPr>
            <a:xfrm>
              <a:off x="6973268" y="5752381"/>
              <a:ext cx="263028" cy="681472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21" name="圓角矩形 20"/>
            <p:cNvSpPr/>
            <p:nvPr/>
          </p:nvSpPr>
          <p:spPr>
            <a:xfrm>
              <a:off x="5220072" y="6251032"/>
              <a:ext cx="1728192" cy="36677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教材分流管理</a:t>
              </a:r>
            </a:p>
          </p:txBody>
        </p:sp>
        <p:cxnSp>
          <p:nvCxnSpPr>
            <p:cNvPr id="22" name="肘形接點 105"/>
            <p:cNvCxnSpPr>
              <a:stCxn id="10" idx="2"/>
              <a:endCxn id="21" idx="0"/>
            </p:cNvCxnSpPr>
            <p:nvPr/>
          </p:nvCxnSpPr>
          <p:spPr>
            <a:xfrm flipH="1">
              <a:off x="6084168" y="6093296"/>
              <a:ext cx="12502" cy="15773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grpSp>
        <p:nvGrpSpPr>
          <p:cNvPr id="23" name="群組 22"/>
          <p:cNvGrpSpPr>
            <a:grpSpLocks noChangeAspect="1"/>
          </p:cNvGrpSpPr>
          <p:nvPr/>
        </p:nvGrpSpPr>
        <p:grpSpPr>
          <a:xfrm>
            <a:off x="2797915" y="4002856"/>
            <a:ext cx="1538339" cy="1641967"/>
            <a:chOff x="9287873" y="3439293"/>
            <a:chExt cx="1944216" cy="1764583"/>
          </a:xfrm>
        </p:grpSpPr>
        <p:sp>
          <p:nvSpPr>
            <p:cNvPr id="24" name="圓角矩形 23"/>
            <p:cNvSpPr/>
            <p:nvPr/>
          </p:nvSpPr>
          <p:spPr>
            <a:xfrm>
              <a:off x="9287873" y="3439293"/>
              <a:ext cx="1944216" cy="1764583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DBDBD">
                    <a:tint val="50000"/>
                    <a:satMod val="300000"/>
                  </a:srgbClr>
                </a:gs>
                <a:gs pos="35000">
                  <a:srgbClr val="BDBDBD">
                    <a:tint val="37000"/>
                    <a:satMod val="300000"/>
                  </a:srgbClr>
                </a:gs>
                <a:gs pos="100000">
                  <a:srgbClr val="BDBD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BDBD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關鍵人才管理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9467893" y="4493698"/>
              <a:ext cx="1576875" cy="41525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繼任與接班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9460592" y="3870703"/>
              <a:ext cx="1584176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人才庫</a:t>
              </a:r>
            </a:p>
          </p:txBody>
        </p:sp>
      </p:grpSp>
      <p:cxnSp>
        <p:nvCxnSpPr>
          <p:cNvPr id="27" name="肘形接點 26"/>
          <p:cNvCxnSpPr>
            <a:cxnSpLocks noChangeAspect="1"/>
            <a:stCxn id="70" idx="2"/>
            <a:endCxn id="29" idx="1"/>
          </p:cNvCxnSpPr>
          <p:nvPr/>
        </p:nvCxnSpPr>
        <p:spPr>
          <a:xfrm rot="16200000" flipH="1">
            <a:off x="4547338" y="2943064"/>
            <a:ext cx="136105" cy="1247546"/>
          </a:xfrm>
          <a:prstGeom prst="bentConnector2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28" name="直線單箭頭接點 92"/>
          <p:cNvCxnSpPr>
            <a:cxnSpLocks noChangeAspect="1"/>
            <a:stCxn id="29" idx="2"/>
            <a:endCxn id="46" idx="0"/>
          </p:cNvCxnSpPr>
          <p:nvPr/>
        </p:nvCxnSpPr>
        <p:spPr>
          <a:xfrm rot="5400000">
            <a:off x="5521536" y="3735558"/>
            <a:ext cx="223619" cy="402424"/>
          </a:xfrm>
          <a:prstGeom prst="bentConnector3">
            <a:avLst>
              <a:gd name="adj1" fmla="val 39666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sp>
        <p:nvSpPr>
          <p:cNvPr id="29" name="圓角矩形 134"/>
          <p:cNvSpPr>
            <a:spLocks noChangeAspect="1"/>
          </p:cNvSpPr>
          <p:nvPr/>
        </p:nvSpPr>
        <p:spPr>
          <a:xfrm>
            <a:off x="5239163" y="3444820"/>
            <a:ext cx="1190771" cy="380141"/>
          </a:xfrm>
          <a:prstGeom prst="flowChartPredefinedProcess">
            <a:avLst/>
          </a:prstGeom>
          <a:gradFill rotWithShape="1">
            <a:gsLst>
              <a:gs pos="0">
                <a:srgbClr val="F37248">
                  <a:tint val="50000"/>
                  <a:satMod val="300000"/>
                </a:srgbClr>
              </a:gs>
              <a:gs pos="35000">
                <a:srgbClr val="F37248">
                  <a:tint val="37000"/>
                  <a:satMod val="300000"/>
                </a:srgbClr>
              </a:gs>
              <a:gs pos="100000">
                <a:srgbClr val="F3724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3724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落差分析</a:t>
            </a:r>
          </a:p>
        </p:txBody>
      </p:sp>
      <p:cxnSp>
        <p:nvCxnSpPr>
          <p:cNvPr id="30" name="肘形接點 29"/>
          <p:cNvCxnSpPr>
            <a:cxnSpLocks noChangeAspect="1"/>
            <a:stCxn id="46" idx="2"/>
            <a:endCxn id="70" idx="1"/>
          </p:cNvCxnSpPr>
          <p:nvPr/>
        </p:nvCxnSpPr>
        <p:spPr>
          <a:xfrm rot="5400000" flipH="1">
            <a:off x="2639959" y="2852650"/>
            <a:ext cx="2946991" cy="2637354"/>
          </a:xfrm>
          <a:prstGeom prst="bentConnector4">
            <a:avLst>
              <a:gd name="adj1" fmla="val -5818"/>
              <a:gd name="adj2" fmla="val 106501"/>
            </a:avLst>
          </a:prstGeom>
          <a:noFill/>
          <a:ln w="38100" cap="flat" cmpd="sng" algn="ctr">
            <a:solidFill>
              <a:srgbClr val="007897"/>
            </a:solidFill>
            <a:prstDash val="solid"/>
            <a:tailEnd type="stealt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1" name="肘形接點 30"/>
          <p:cNvCxnSpPr>
            <a:cxnSpLocks noChangeAspect="1"/>
            <a:stCxn id="25" idx="3"/>
            <a:endCxn id="46" idx="1"/>
          </p:cNvCxnSpPr>
          <p:nvPr/>
        </p:nvCxnSpPr>
        <p:spPr>
          <a:xfrm flipV="1">
            <a:off x="4188038" y="4846701"/>
            <a:ext cx="312159" cy="33049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32" name="肘形接點 31"/>
          <p:cNvCxnSpPr>
            <a:cxnSpLocks noChangeAspect="1"/>
            <a:stCxn id="29" idx="2"/>
            <a:endCxn id="24" idx="0"/>
          </p:cNvCxnSpPr>
          <p:nvPr/>
        </p:nvCxnSpPr>
        <p:spPr>
          <a:xfrm rot="5400000">
            <a:off x="4611868" y="2780176"/>
            <a:ext cx="177896" cy="2267465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grpSp>
        <p:nvGrpSpPr>
          <p:cNvPr id="33" name="群組 32"/>
          <p:cNvGrpSpPr>
            <a:grpSpLocks noChangeAspect="1"/>
          </p:cNvGrpSpPr>
          <p:nvPr/>
        </p:nvGrpSpPr>
        <p:grpSpPr>
          <a:xfrm>
            <a:off x="7447460" y="1910416"/>
            <a:ext cx="1994141" cy="1935486"/>
            <a:chOff x="6372195" y="1359400"/>
            <a:chExt cx="2323033" cy="2717672"/>
          </a:xfrm>
        </p:grpSpPr>
        <p:sp>
          <p:nvSpPr>
            <p:cNvPr id="34" name="圓角矩形 33"/>
            <p:cNvSpPr/>
            <p:nvPr/>
          </p:nvSpPr>
          <p:spPr>
            <a:xfrm flipH="1">
              <a:off x="6372195" y="1359400"/>
              <a:ext cx="2323033" cy="2717672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2D2D2">
                    <a:tint val="50000"/>
                    <a:satMod val="300000"/>
                  </a:srgbClr>
                </a:gs>
                <a:gs pos="35000">
                  <a:srgbClr val="D2D2D2">
                    <a:tint val="37000"/>
                    <a:satMod val="300000"/>
                  </a:srgbClr>
                </a:gs>
                <a:gs pos="100000">
                  <a:srgbClr val="D2D2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2D2D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專業能力管理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6534990" y="1696064"/>
              <a:ext cx="455822" cy="160676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職務說明書</a:t>
              </a: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7236296" y="2275631"/>
              <a:ext cx="1330870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專業證照</a:t>
              </a:r>
            </a:p>
          </p:txBody>
        </p:sp>
        <p:cxnSp>
          <p:nvCxnSpPr>
            <p:cNvPr id="37" name="直線單箭頭接點 92"/>
            <p:cNvCxnSpPr>
              <a:stCxn id="36" idx="1"/>
              <a:endCxn id="35" idx="3"/>
            </p:cNvCxnSpPr>
            <p:nvPr/>
          </p:nvCxnSpPr>
          <p:spPr>
            <a:xfrm rot="10800000">
              <a:off x="6990812" y="2499447"/>
              <a:ext cx="245484" cy="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38" name="圓角矩形 37"/>
            <p:cNvSpPr/>
            <p:nvPr/>
          </p:nvSpPr>
          <p:spPr>
            <a:xfrm>
              <a:off x="7236296" y="1696065"/>
              <a:ext cx="1330870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職涯規劃</a:t>
              </a: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7236297" y="2855197"/>
              <a:ext cx="1330869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專業藍圖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7039046" y="3538310"/>
              <a:ext cx="1512167" cy="447632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專業能力評鑑</a:t>
              </a:r>
            </a:p>
          </p:txBody>
        </p:sp>
        <p:cxnSp>
          <p:nvCxnSpPr>
            <p:cNvPr id="41" name="直線單箭頭接點 92"/>
            <p:cNvCxnSpPr>
              <a:stCxn id="39" idx="1"/>
              <a:endCxn id="35" idx="3"/>
            </p:cNvCxnSpPr>
            <p:nvPr/>
          </p:nvCxnSpPr>
          <p:spPr>
            <a:xfrm rot="10800000">
              <a:off x="6990813" y="2499447"/>
              <a:ext cx="245485" cy="579567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42" name="直線單箭頭接點 92"/>
            <p:cNvCxnSpPr>
              <a:stCxn id="38" idx="1"/>
              <a:endCxn id="35" idx="3"/>
            </p:cNvCxnSpPr>
            <p:nvPr/>
          </p:nvCxnSpPr>
          <p:spPr>
            <a:xfrm rot="10800000" flipV="1">
              <a:off x="6990812" y="1919880"/>
              <a:ext cx="245484" cy="579565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43" name="直線單箭頭接點 92"/>
            <p:cNvCxnSpPr>
              <a:stCxn id="35" idx="2"/>
              <a:endCxn id="40" idx="0"/>
            </p:cNvCxnSpPr>
            <p:nvPr/>
          </p:nvCxnSpPr>
          <p:spPr>
            <a:xfrm rot="16200000" flipH="1">
              <a:off x="7161274" y="2904454"/>
              <a:ext cx="235482" cy="1032229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cxnSp>
        <p:nvCxnSpPr>
          <p:cNvPr id="44" name="直線單箭頭接點 92"/>
          <p:cNvCxnSpPr>
            <a:cxnSpLocks noChangeAspect="1"/>
            <a:stCxn id="40" idx="1"/>
            <a:endCxn id="29" idx="3"/>
          </p:cNvCxnSpPr>
          <p:nvPr/>
        </p:nvCxnSpPr>
        <p:spPr>
          <a:xfrm flipH="1">
            <a:off x="6429933" y="3621603"/>
            <a:ext cx="1589966" cy="1328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grpSp>
        <p:nvGrpSpPr>
          <p:cNvPr id="45" name="群組 44"/>
          <p:cNvGrpSpPr>
            <a:grpSpLocks noChangeAspect="1"/>
          </p:cNvGrpSpPr>
          <p:nvPr/>
        </p:nvGrpSpPr>
        <p:grpSpPr>
          <a:xfrm>
            <a:off x="4500196" y="4048580"/>
            <a:ext cx="1863870" cy="1596243"/>
            <a:chOff x="2576406" y="4356026"/>
            <a:chExt cx="2355634" cy="2241326"/>
          </a:xfrm>
        </p:grpSpPr>
        <p:sp>
          <p:nvSpPr>
            <p:cNvPr id="46" name="圓角矩形 45"/>
            <p:cNvSpPr/>
            <p:nvPr/>
          </p:nvSpPr>
          <p:spPr>
            <a:xfrm>
              <a:off x="2576406" y="4356026"/>
              <a:ext cx="2355634" cy="2241326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DBDBD">
                    <a:tint val="50000"/>
                    <a:satMod val="300000"/>
                  </a:srgbClr>
                </a:gs>
                <a:gs pos="35000">
                  <a:srgbClr val="BDBDBD">
                    <a:tint val="37000"/>
                    <a:satMod val="300000"/>
                  </a:srgbClr>
                </a:gs>
                <a:gs pos="100000">
                  <a:srgbClr val="BDBD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BDBD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人才發展管理</a:t>
              </a:r>
            </a:p>
          </p:txBody>
        </p:sp>
        <p:sp>
          <p:nvSpPr>
            <p:cNvPr id="47" name="圓角矩形 46"/>
            <p:cNvSpPr/>
            <p:nvPr/>
          </p:nvSpPr>
          <p:spPr>
            <a:xfrm>
              <a:off x="2853472" y="4733012"/>
              <a:ext cx="1801503" cy="36637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員工發展管理</a:t>
              </a:r>
            </a:p>
          </p:txBody>
        </p:sp>
        <p:sp>
          <p:nvSpPr>
            <p:cNvPr id="48" name="圓角矩形 47"/>
            <p:cNvSpPr/>
            <p:nvPr/>
          </p:nvSpPr>
          <p:spPr>
            <a:xfrm>
              <a:off x="2853472" y="5205171"/>
              <a:ext cx="1801503" cy="36263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發展目標</a:t>
              </a: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2853472" y="5673590"/>
              <a:ext cx="1801503" cy="36263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發展項目</a:t>
              </a:r>
            </a:p>
          </p:txBody>
        </p:sp>
        <p:sp>
          <p:nvSpPr>
            <p:cNvPr id="50" name="圓角矩形 49"/>
            <p:cNvSpPr/>
            <p:nvPr/>
          </p:nvSpPr>
          <p:spPr>
            <a:xfrm>
              <a:off x="2853472" y="6142010"/>
              <a:ext cx="1801503" cy="36263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年度必修</a:t>
              </a:r>
            </a:p>
          </p:txBody>
        </p:sp>
        <p:cxnSp>
          <p:nvCxnSpPr>
            <p:cNvPr id="51" name="肘形接點 141"/>
            <p:cNvCxnSpPr>
              <a:stCxn id="47" idx="2"/>
              <a:endCxn id="48" idx="0"/>
            </p:cNvCxnSpPr>
            <p:nvPr/>
          </p:nvCxnSpPr>
          <p:spPr>
            <a:xfrm>
              <a:off x="3754224" y="5099385"/>
              <a:ext cx="0" cy="10578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52" name="肘形接點 144"/>
            <p:cNvCxnSpPr>
              <a:stCxn id="48" idx="2"/>
              <a:endCxn id="49" idx="0"/>
            </p:cNvCxnSpPr>
            <p:nvPr/>
          </p:nvCxnSpPr>
          <p:spPr>
            <a:xfrm>
              <a:off x="3754224" y="5567804"/>
              <a:ext cx="0" cy="10578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53" name="肘形接點 147"/>
            <p:cNvCxnSpPr>
              <a:stCxn id="50" idx="0"/>
              <a:endCxn id="49" idx="2"/>
            </p:cNvCxnSpPr>
            <p:nvPr/>
          </p:nvCxnSpPr>
          <p:spPr>
            <a:xfrm flipV="1">
              <a:off x="3754224" y="6036223"/>
              <a:ext cx="0" cy="105787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cxnSp>
        <p:nvCxnSpPr>
          <p:cNvPr id="54" name="肘形接點 53"/>
          <p:cNvCxnSpPr>
            <a:cxnSpLocks noChangeAspect="1"/>
            <a:stCxn id="49" idx="3"/>
            <a:endCxn id="11" idx="1"/>
          </p:cNvCxnSpPr>
          <p:nvPr/>
        </p:nvCxnSpPr>
        <p:spPr>
          <a:xfrm flipV="1">
            <a:off x="6144843" y="4485315"/>
            <a:ext cx="488175" cy="63074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55" name="肘形接點 54"/>
          <p:cNvCxnSpPr>
            <a:cxnSpLocks noChangeAspect="1"/>
            <a:stCxn id="49" idx="3"/>
            <a:endCxn id="10" idx="1"/>
          </p:cNvCxnSpPr>
          <p:nvPr/>
        </p:nvCxnSpPr>
        <p:spPr>
          <a:xfrm flipV="1">
            <a:off x="6144842" y="4991888"/>
            <a:ext cx="498461" cy="126791"/>
          </a:xfrm>
          <a:prstGeom prst="bentConnector3">
            <a:avLst>
              <a:gd name="adj1" fmla="val 65471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grpSp>
        <p:nvGrpSpPr>
          <p:cNvPr id="56" name="群組 55"/>
          <p:cNvGrpSpPr>
            <a:grpSpLocks noChangeAspect="1"/>
          </p:cNvGrpSpPr>
          <p:nvPr/>
        </p:nvGrpSpPr>
        <p:grpSpPr>
          <a:xfrm>
            <a:off x="5278991" y="1902072"/>
            <a:ext cx="2085144" cy="1384643"/>
            <a:chOff x="3275856" y="1340768"/>
            <a:chExt cx="2635292" cy="1944216"/>
          </a:xfrm>
        </p:grpSpPr>
        <p:sp>
          <p:nvSpPr>
            <p:cNvPr id="57" name="圓角矩形 56"/>
            <p:cNvSpPr/>
            <p:nvPr/>
          </p:nvSpPr>
          <p:spPr>
            <a:xfrm flipH="1">
              <a:off x="3275856" y="1340768"/>
              <a:ext cx="2635292" cy="1944216"/>
            </a:xfrm>
            <a:prstGeom prst="roundRect">
              <a:avLst>
                <a:gd name="adj" fmla="val 6544"/>
              </a:avLst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職能管理</a:t>
              </a:r>
            </a:p>
          </p:txBody>
        </p:sp>
        <p:sp>
          <p:nvSpPr>
            <p:cNvPr id="58" name="圓角矩形 57"/>
            <p:cNvSpPr/>
            <p:nvPr/>
          </p:nvSpPr>
          <p:spPr>
            <a:xfrm>
              <a:off x="3329313" y="1821598"/>
              <a:ext cx="1250639" cy="50803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職能管理</a:t>
              </a: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3347864" y="2599460"/>
              <a:ext cx="1224135" cy="50803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職能評鑑</a:t>
              </a:r>
            </a:p>
          </p:txBody>
        </p:sp>
        <p:cxnSp>
          <p:nvCxnSpPr>
            <p:cNvPr id="60" name="肘形接點 19"/>
            <p:cNvCxnSpPr>
              <a:stCxn id="58" idx="2"/>
              <a:endCxn id="59" idx="0"/>
            </p:cNvCxnSpPr>
            <p:nvPr/>
          </p:nvCxnSpPr>
          <p:spPr>
            <a:xfrm>
              <a:off x="3954633" y="2329636"/>
              <a:ext cx="5299" cy="269824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61" name="圓角矩形 60"/>
            <p:cNvSpPr/>
            <p:nvPr/>
          </p:nvSpPr>
          <p:spPr>
            <a:xfrm>
              <a:off x="4788025" y="2599460"/>
              <a:ext cx="1080120" cy="50803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分析報告</a:t>
              </a:r>
            </a:p>
          </p:txBody>
        </p:sp>
        <p:cxnSp>
          <p:nvCxnSpPr>
            <p:cNvPr id="62" name="肘形接點 19"/>
            <p:cNvCxnSpPr>
              <a:stCxn id="59" idx="3"/>
              <a:endCxn id="61" idx="1"/>
            </p:cNvCxnSpPr>
            <p:nvPr/>
          </p:nvCxnSpPr>
          <p:spPr>
            <a:xfrm>
              <a:off x="4571998" y="2853480"/>
              <a:ext cx="21602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63" name="圓角矩形 62"/>
            <p:cNvSpPr/>
            <p:nvPr/>
          </p:nvSpPr>
          <p:spPr>
            <a:xfrm>
              <a:off x="4761520" y="1824608"/>
              <a:ext cx="1080120" cy="50803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職能字典</a:t>
              </a:r>
            </a:p>
          </p:txBody>
        </p:sp>
        <p:cxnSp>
          <p:nvCxnSpPr>
            <p:cNvPr id="64" name="肘形接點 19"/>
            <p:cNvCxnSpPr>
              <a:stCxn id="58" idx="3"/>
              <a:endCxn id="63" idx="1"/>
            </p:cNvCxnSpPr>
            <p:nvPr/>
          </p:nvCxnSpPr>
          <p:spPr>
            <a:xfrm>
              <a:off x="4579952" y="2075618"/>
              <a:ext cx="181568" cy="3010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cxnSp>
        <p:nvCxnSpPr>
          <p:cNvPr id="65" name="肘形接點 64"/>
          <p:cNvCxnSpPr>
            <a:cxnSpLocks noChangeAspect="1"/>
            <a:stCxn id="34" idx="2"/>
            <a:endCxn id="9" idx="0"/>
          </p:cNvCxnSpPr>
          <p:nvPr/>
        </p:nvCxnSpPr>
        <p:spPr>
          <a:xfrm rot="5400000">
            <a:off x="8117839" y="3728493"/>
            <a:ext cx="209269" cy="444100"/>
          </a:xfrm>
          <a:prstGeom prst="bentConnector3">
            <a:avLst>
              <a:gd name="adj1" fmla="val 40523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66" name="肘形接點 65"/>
          <p:cNvCxnSpPr>
            <a:cxnSpLocks noChangeAspect="1"/>
            <a:stCxn id="26" idx="2"/>
            <a:endCxn id="25" idx="0"/>
          </p:cNvCxnSpPr>
          <p:nvPr/>
        </p:nvCxnSpPr>
        <p:spPr>
          <a:xfrm rot="16200000" flipH="1">
            <a:off x="3481161" y="4900959"/>
            <a:ext cx="163179" cy="288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F0"/>
            </a:solidFill>
            <a:prstDash val="solid"/>
            <a:tailEnd type="stealth"/>
          </a:ln>
          <a:effectLst/>
        </p:spPr>
      </p:cxnSp>
      <p:cxnSp>
        <p:nvCxnSpPr>
          <p:cNvPr id="67" name="肘形接點 19"/>
          <p:cNvCxnSpPr>
            <a:cxnSpLocks noChangeAspect="1"/>
            <a:stCxn id="59" idx="2"/>
            <a:endCxn id="29" idx="0"/>
          </p:cNvCxnSpPr>
          <p:nvPr/>
        </p:nvCxnSpPr>
        <p:spPr>
          <a:xfrm>
            <a:off x="5820258" y="3160313"/>
            <a:ext cx="14291" cy="28450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sp>
        <p:nvSpPr>
          <p:cNvPr id="68" name="矩形 67"/>
          <p:cNvSpPr>
            <a:spLocks noChangeAspect="1"/>
          </p:cNvSpPr>
          <p:nvPr/>
        </p:nvSpPr>
        <p:spPr>
          <a:xfrm>
            <a:off x="2797917" y="1543927"/>
            <a:ext cx="6643677" cy="256418"/>
          </a:xfrm>
          <a:prstGeom prst="rect">
            <a:avLst/>
          </a:prstGeom>
          <a:gradFill rotWithShape="1">
            <a:gsLst>
              <a:gs pos="0">
                <a:srgbClr val="D2D2D2">
                  <a:tint val="50000"/>
                  <a:satMod val="300000"/>
                </a:srgbClr>
              </a:gs>
              <a:gs pos="35000">
                <a:srgbClr val="D2D2D2">
                  <a:tint val="37000"/>
                  <a:satMod val="300000"/>
                </a:srgbClr>
              </a:gs>
              <a:gs pos="100000">
                <a:srgbClr val="D2D2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2D2D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HCM</a:t>
            </a:r>
            <a:r>
              <a:rPr kumimoji="0" lang="zh-TW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入口管理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2794778" y="1896879"/>
            <a:ext cx="2393675" cy="1601907"/>
            <a:chOff x="823686" y="1124743"/>
            <a:chExt cx="2965402" cy="2204804"/>
          </a:xfrm>
        </p:grpSpPr>
        <p:sp>
          <p:nvSpPr>
            <p:cNvPr id="70" name="圓角矩形 69"/>
            <p:cNvSpPr/>
            <p:nvPr/>
          </p:nvSpPr>
          <p:spPr>
            <a:xfrm>
              <a:off x="823686" y="1124743"/>
              <a:ext cx="2965402" cy="2204804"/>
            </a:xfrm>
            <a:prstGeom prst="roundRect">
              <a:avLst>
                <a:gd name="adj" fmla="val 6764"/>
              </a:avLst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MBO/</a:t>
              </a: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績效管理</a:t>
              </a:r>
            </a:p>
          </p:txBody>
        </p:sp>
        <p:cxnSp>
          <p:nvCxnSpPr>
            <p:cNvPr id="71" name="肘形接點 71"/>
            <p:cNvCxnSpPr>
              <a:stCxn id="75" idx="3"/>
              <a:endCxn id="79" idx="1"/>
            </p:cNvCxnSpPr>
            <p:nvPr/>
          </p:nvCxnSpPr>
          <p:spPr>
            <a:xfrm flipV="1">
              <a:off x="1398431" y="2345412"/>
              <a:ext cx="258498" cy="2613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72" name="肘形接點 71"/>
            <p:cNvCxnSpPr>
              <a:stCxn id="79" idx="2"/>
              <a:endCxn id="80" idx="0"/>
            </p:cNvCxnSpPr>
            <p:nvPr/>
          </p:nvCxnSpPr>
          <p:spPr>
            <a:xfrm>
              <a:off x="2269884" y="2594408"/>
              <a:ext cx="157" cy="152534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73" name="圓角矩形 72"/>
            <p:cNvSpPr/>
            <p:nvPr/>
          </p:nvSpPr>
          <p:spPr>
            <a:xfrm>
              <a:off x="3200642" y="1515090"/>
              <a:ext cx="488458" cy="166861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績效改善計畫</a:t>
              </a:r>
            </a:p>
          </p:txBody>
        </p:sp>
        <p:sp>
          <p:nvSpPr>
            <p:cNvPr id="74" name="圓角矩形 73"/>
            <p:cNvSpPr/>
            <p:nvPr/>
          </p:nvSpPr>
          <p:spPr>
            <a:xfrm>
              <a:off x="1526649" y="1518857"/>
              <a:ext cx="1483248" cy="43302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工作改善方案</a:t>
              </a:r>
            </a:p>
          </p:txBody>
        </p:sp>
        <p:sp>
          <p:nvSpPr>
            <p:cNvPr id="75" name="圓角矩形 74"/>
            <p:cNvSpPr/>
            <p:nvPr/>
          </p:nvSpPr>
          <p:spPr>
            <a:xfrm>
              <a:off x="909973" y="1512345"/>
              <a:ext cx="488458" cy="167135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設定目標</a:t>
              </a:r>
            </a:p>
          </p:txBody>
        </p:sp>
      </p:grpSp>
      <p:cxnSp>
        <p:nvCxnSpPr>
          <p:cNvPr id="76" name="肘形接點 75"/>
          <p:cNvCxnSpPr>
            <a:stCxn id="73" idx="1"/>
            <a:endCxn id="80" idx="3"/>
          </p:cNvCxnSpPr>
          <p:nvPr/>
        </p:nvCxnSpPr>
        <p:spPr>
          <a:xfrm rot="10800000" flipV="1">
            <a:off x="4457052" y="2786654"/>
            <a:ext cx="256406" cy="469746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接點 71"/>
          <p:cNvCxnSpPr>
            <a:stCxn id="75" idx="3"/>
            <a:endCxn id="80" idx="1"/>
          </p:cNvCxnSpPr>
          <p:nvPr/>
        </p:nvCxnSpPr>
        <p:spPr>
          <a:xfrm>
            <a:off x="3258713" y="2785658"/>
            <a:ext cx="208787" cy="470743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F0"/>
            </a:solidFill>
            <a:prstDash val="solid"/>
            <a:tailEnd type="stealth"/>
          </a:ln>
          <a:effectLst/>
        </p:spPr>
      </p:cxnSp>
      <p:cxnSp>
        <p:nvCxnSpPr>
          <p:cNvPr id="78" name="肘形接點 77"/>
          <p:cNvCxnSpPr>
            <a:stCxn id="58" idx="1"/>
            <a:endCxn id="70" idx="3"/>
          </p:cNvCxnSpPr>
          <p:nvPr/>
        </p:nvCxnSpPr>
        <p:spPr>
          <a:xfrm rot="10800000" flipV="1">
            <a:off x="5188452" y="2425421"/>
            <a:ext cx="132836" cy="272411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圓角矩形 78"/>
          <p:cNvSpPr/>
          <p:nvPr/>
        </p:nvSpPr>
        <p:spPr>
          <a:xfrm>
            <a:off x="3434246" y="2602851"/>
            <a:ext cx="989554" cy="361817"/>
          </a:xfrm>
          <a:prstGeom prst="roundRect">
            <a:avLst/>
          </a:prstGeom>
          <a:gradFill rotWithShape="1">
            <a:gsLst>
              <a:gs pos="0">
                <a:srgbClr val="17A6B3">
                  <a:tint val="50000"/>
                  <a:satMod val="300000"/>
                </a:srgbClr>
              </a:gs>
              <a:gs pos="35000">
                <a:srgbClr val="17A6B3">
                  <a:tint val="37000"/>
                  <a:satMod val="300000"/>
                </a:srgbClr>
              </a:gs>
              <a:gs pos="100000">
                <a:srgbClr val="17A6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7A6B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管理目標</a:t>
            </a:r>
          </a:p>
        </p:txBody>
      </p:sp>
      <p:sp>
        <p:nvSpPr>
          <p:cNvPr id="80" name="圓角矩形 79"/>
          <p:cNvSpPr/>
          <p:nvPr/>
        </p:nvSpPr>
        <p:spPr>
          <a:xfrm>
            <a:off x="3467499" y="3075492"/>
            <a:ext cx="989554" cy="361817"/>
          </a:xfrm>
          <a:prstGeom prst="roundRect">
            <a:avLst/>
          </a:prstGeom>
          <a:gradFill rotWithShape="1">
            <a:gsLst>
              <a:gs pos="0">
                <a:srgbClr val="17A6B3">
                  <a:tint val="50000"/>
                  <a:satMod val="300000"/>
                </a:srgbClr>
              </a:gs>
              <a:gs pos="35000">
                <a:srgbClr val="17A6B3">
                  <a:tint val="37000"/>
                  <a:satMod val="300000"/>
                </a:srgbClr>
              </a:gs>
              <a:gs pos="100000">
                <a:srgbClr val="17A6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7A6B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績效評核</a:t>
            </a:r>
          </a:p>
        </p:txBody>
      </p:sp>
      <p:cxnSp>
        <p:nvCxnSpPr>
          <p:cNvPr id="81" name="直線單箭頭接點 80"/>
          <p:cNvCxnSpPr>
            <a:stCxn id="74" idx="2"/>
            <a:endCxn id="79" idx="0"/>
          </p:cNvCxnSpPr>
          <p:nvPr/>
        </p:nvCxnSpPr>
        <p:spPr>
          <a:xfrm>
            <a:off x="3960849" y="2497842"/>
            <a:ext cx="1300" cy="10500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6475478" y="4943858"/>
            <a:ext cx="3055385" cy="788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713534" y="1427044"/>
            <a:ext cx="6817328" cy="4750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43386" y="5949443"/>
            <a:ext cx="664797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人才管理系統，有非常多的表單及操作流程，複雜且關聯緊密。</a:t>
            </a:r>
          </a:p>
        </p:txBody>
      </p:sp>
    </p:spTree>
    <p:extLst>
      <p:ext uri="{BB962C8B-B14F-4D97-AF65-F5344CB8AC3E}">
        <p14:creationId xmlns:p14="http://schemas.microsoft.com/office/powerpoint/2010/main" val="21629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 </a:t>
            </a:r>
            <a:r>
              <a:rPr lang="en-US" altLang="zh-TW" dirty="0"/>
              <a:t>"</a:t>
            </a:r>
            <a:r>
              <a:rPr lang="zh-TW" altLang="en-US" dirty="0"/>
              <a:t>單體式</a:t>
            </a:r>
            <a:r>
              <a:rPr lang="en-US" altLang="zh-TW" dirty="0"/>
              <a:t>"</a:t>
            </a:r>
            <a:r>
              <a:rPr lang="zh-TW" altLang="en-US" dirty="0"/>
              <a:t> 系統有多複雜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ASP.NET Web Form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 共有 </a:t>
            </a:r>
            <a:r>
              <a:rPr lang="en-US" altLang="zh-TW" b="1" dirty="0">
                <a:solidFill>
                  <a:srgbClr val="FF0000"/>
                </a:solidFill>
              </a:rPr>
              <a:t>3000</a:t>
            </a:r>
            <a:r>
              <a:rPr lang="en-US" altLang="zh-TW" dirty="0"/>
              <a:t>+</a:t>
            </a:r>
            <a:r>
              <a:rPr lang="zh-TW" altLang="en-US" dirty="0"/>
              <a:t> 個頁面與控制項 </a:t>
            </a:r>
            <a:r>
              <a:rPr lang="en-US" altLang="zh-TW" dirty="0"/>
              <a:t>(.</a:t>
            </a:r>
            <a:r>
              <a:rPr lang="en-US" altLang="zh-TW" dirty="0" err="1"/>
              <a:t>aspx</a:t>
            </a:r>
            <a:r>
              <a:rPr lang="en-US" altLang="zh-TW" dirty="0"/>
              <a:t> + .</a:t>
            </a:r>
            <a:r>
              <a:rPr lang="en-US" altLang="zh-TW" dirty="0" err="1"/>
              <a:t>ascx</a:t>
            </a:r>
            <a:r>
              <a:rPr lang="en-US" altLang="zh-TW" dirty="0"/>
              <a:t>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Web Sites </a:t>
            </a:r>
            <a:r>
              <a:rPr lang="zh-TW" altLang="en-US" dirty="0"/>
              <a:t>內有 </a:t>
            </a:r>
            <a:r>
              <a:rPr lang="en-US" altLang="zh-TW" b="1" dirty="0">
                <a:solidFill>
                  <a:srgbClr val="FF0000"/>
                </a:solidFill>
              </a:rPr>
              <a:t>4500</a:t>
            </a:r>
            <a:r>
              <a:rPr lang="en-US" altLang="zh-TW" dirty="0"/>
              <a:t>+ Code Files ( .</a:t>
            </a:r>
            <a:r>
              <a:rPr lang="en-US" altLang="zh-TW" dirty="0" err="1"/>
              <a:t>cs</a:t>
            </a:r>
            <a:r>
              <a:rPr lang="en-US" altLang="zh-TW" dirty="0"/>
              <a:t> 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</a:t>
            </a:r>
            <a:r>
              <a:rPr lang="zh-TW" altLang="en-US" dirty="0"/>
              <a:t>超過 </a:t>
            </a:r>
            <a:r>
              <a:rPr lang="en-US" altLang="zh-TW" b="1" dirty="0">
                <a:solidFill>
                  <a:srgbClr val="FF0000"/>
                </a:solidFill>
              </a:rPr>
              <a:t>800,000</a:t>
            </a:r>
            <a:r>
              <a:rPr lang="zh-TW" altLang="en-US" dirty="0"/>
              <a:t> 行 </a:t>
            </a:r>
            <a:r>
              <a:rPr lang="en-US" altLang="zh-TW" dirty="0"/>
              <a:t>source codes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Build Web Sites </a:t>
            </a:r>
            <a:r>
              <a:rPr lang="zh-TW" altLang="en-US" dirty="0"/>
              <a:t>需要 </a:t>
            </a:r>
            <a:r>
              <a:rPr lang="en-US" altLang="zh-TW" b="1" dirty="0">
                <a:solidFill>
                  <a:srgbClr val="FF0000"/>
                </a:solidFill>
              </a:rPr>
              <a:t>35</a:t>
            </a:r>
            <a:r>
              <a:rPr lang="zh-TW" altLang="en-US" dirty="0"/>
              <a:t> 分鐘 </a:t>
            </a:r>
            <a:r>
              <a:rPr lang="en-US" altLang="zh-TW" dirty="0"/>
              <a:t>(i5, 8G, SSD)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CI + CD </a:t>
            </a:r>
            <a:r>
              <a:rPr lang="zh-TW" altLang="en-US" dirty="0"/>
              <a:t>需要花費 </a:t>
            </a:r>
            <a:r>
              <a:rPr lang="en-US" altLang="zh-TW" b="1" dirty="0">
                <a:solidFill>
                  <a:srgbClr val="FF0000"/>
                </a:solidFill>
              </a:rPr>
              <a:t>85</a:t>
            </a:r>
            <a:r>
              <a:rPr lang="en-US" altLang="zh-TW" dirty="0"/>
              <a:t> </a:t>
            </a:r>
            <a:r>
              <a:rPr lang="zh-TW" altLang="en-US" dirty="0"/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6236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原本的架構 </a:t>
            </a:r>
            <a:r>
              <a:rPr lang="en-US" altLang="zh-TW" dirty="0">
                <a:solidFill>
                  <a:schemeClr val="tx1"/>
                </a:solidFill>
              </a:rPr>
              <a:t>(Before 2014)</a:t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77" y="4235926"/>
            <a:ext cx="1040607" cy="12787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09294" y="1772789"/>
            <a:ext cx="4021015" cy="199292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>
                <a:lumMod val="9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28" y="4232758"/>
            <a:ext cx="1113692" cy="1281947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26" y="2099156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18" y="2099156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10" y="2099156"/>
            <a:ext cx="1022655" cy="122473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77755" y="3371858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With NLB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80254" y="5477282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95414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>
            <a:endCxn id="3" idx="0"/>
          </p:cNvCxnSpPr>
          <p:nvPr/>
        </p:nvCxnSpPr>
        <p:spPr>
          <a:xfrm flipH="1">
            <a:off x="5433280" y="3765711"/>
            <a:ext cx="264136" cy="470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6406296" y="3789157"/>
            <a:ext cx="300679" cy="443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26" y="2099156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2099156"/>
            <a:ext cx="1022655" cy="1224736"/>
          </a:xfrm>
          <a:prstGeom prst="rect">
            <a:avLst/>
          </a:prstGeom>
        </p:spPr>
      </p:pic>
      <p:pic>
        <p:nvPicPr>
          <p:cNvPr id="17" name="圖片 16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013" y="4232758"/>
            <a:ext cx="1113692" cy="1281947"/>
          </a:xfrm>
          <a:prstGeom prst="rect">
            <a:avLst/>
          </a:prstGeom>
        </p:spPr>
      </p:pic>
      <p:pic>
        <p:nvPicPr>
          <p:cNvPr id="19" name="圖片 18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4232758"/>
            <a:ext cx="1113692" cy="1281947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582423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0486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30564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29692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136670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410718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746538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249570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981504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062861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6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實作上的難題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sz="4500" b="1" dirty="0"/>
              <a:t>維護困難</a:t>
            </a:r>
            <a:r>
              <a:rPr lang="en-US" altLang="zh-TW" sz="4500" b="1" dirty="0"/>
              <a:t>: </a:t>
            </a:r>
            <a:r>
              <a:rPr lang="zh-TW" altLang="en-US" dirty="0"/>
              <a:t>大型單體式系統的開發、維護、更新、測試都很困難。改一行 </a:t>
            </a:r>
            <a:r>
              <a:rPr lang="en-US" altLang="zh-TW" dirty="0"/>
              <a:t>code </a:t>
            </a:r>
            <a:r>
              <a:rPr lang="zh-TW" altLang="en-US" dirty="0"/>
              <a:t>就要測試所有功能，並且重新佈署整套系統。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zh-TW" altLang="en-US" sz="4500" b="1" dirty="0"/>
              <a:t>擴充困難</a:t>
            </a:r>
            <a:r>
              <a:rPr lang="en-US" altLang="zh-TW" sz="4500" b="1" dirty="0"/>
              <a:t>: </a:t>
            </a:r>
            <a:r>
              <a:rPr lang="zh-TW" altLang="en-US" dirty="0"/>
              <a:t>由於服務無法分割，只能整體進行擴充，複雜度高。無法隔離 </a:t>
            </a:r>
            <a:r>
              <a:rPr lang="en-US" altLang="zh-TW" dirty="0"/>
              <a:t>Application </a:t>
            </a:r>
            <a:r>
              <a:rPr lang="zh-TW" altLang="en-US" dirty="0"/>
              <a:t>內的部分元件 </a:t>
            </a:r>
            <a:r>
              <a:rPr lang="en-US" altLang="zh-TW" dirty="0"/>
              <a:t>Failure</a:t>
            </a:r>
            <a:r>
              <a:rPr lang="zh-TW" altLang="en-US" dirty="0"/>
              <a:t>。</a:t>
            </a:r>
            <a:r>
              <a:rPr lang="en-US" altLang="zh-TW" sz="2900" dirty="0"/>
              <a:t/>
            </a:r>
            <a:br>
              <a:rPr lang="en-US" altLang="zh-TW" sz="2900" dirty="0"/>
            </a:br>
            <a:endParaRPr lang="en-US" altLang="zh-TW" dirty="0"/>
          </a:p>
          <a:p>
            <a:r>
              <a:rPr lang="zh-TW" altLang="en-US" sz="4500" b="1" dirty="0"/>
              <a:t>雲端化困難</a:t>
            </a:r>
            <a:r>
              <a:rPr lang="en-US" altLang="zh-TW" sz="4500" b="1" dirty="0"/>
              <a:t>: </a:t>
            </a:r>
            <a:r>
              <a:rPr lang="zh-TW" altLang="en-US" sz="3800" dirty="0"/>
              <a:t>難以朝向雲端化發展。同時系統非多租戶設計，要大量佈署同樣服務給不同客戶的效率及使用率也不佳。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2900" dirty="0"/>
          </a:p>
          <a:p>
            <a:r>
              <a:rPr lang="zh-TW" altLang="en-US" sz="4400" b="1" dirty="0"/>
              <a:t>佈署困難</a:t>
            </a:r>
            <a:r>
              <a:rPr lang="en-US" altLang="zh-TW" sz="4400" b="1" dirty="0"/>
              <a:t>: </a:t>
            </a:r>
            <a:r>
              <a:rPr lang="en-US" altLang="zh-TW" sz="3800" dirty="0"/>
              <a:t>Container </a:t>
            </a:r>
            <a:r>
              <a:rPr lang="zh-TW" altLang="en-US" sz="3800" dirty="0"/>
              <a:t>技術能解決佈署問題，但是 </a:t>
            </a:r>
            <a:r>
              <a:rPr lang="en-US" altLang="zh-TW" sz="3800" dirty="0"/>
              <a:t>Docker </a:t>
            </a:r>
            <a:r>
              <a:rPr lang="zh-TW" altLang="en-US" sz="3800" dirty="0"/>
              <a:t>必須架構在 </a:t>
            </a:r>
            <a:r>
              <a:rPr lang="en-US" altLang="zh-TW" sz="3800" dirty="0"/>
              <a:t>Linux </a:t>
            </a:r>
            <a:r>
              <a:rPr lang="zh-TW" altLang="en-US" sz="3800" dirty="0"/>
              <a:t>上，</a:t>
            </a:r>
            <a:r>
              <a:rPr lang="en-US" altLang="zh-TW" sz="3800" dirty="0"/>
              <a:t>.NET Developer </a:t>
            </a:r>
            <a:r>
              <a:rPr lang="zh-TW" altLang="en-US" sz="3800" dirty="0"/>
              <a:t>難以直接使用。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15768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Q: </a:t>
            </a:r>
            <a:r>
              <a:rPr lang="zh-TW" altLang="en-US" dirty="0"/>
              <a:t>你期望透過微服務解決那些問題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sz="4500" b="1" dirty="0"/>
              <a:t>維護困難</a:t>
            </a:r>
            <a:r>
              <a:rPr lang="en-US" altLang="zh-TW" sz="4500" b="1" dirty="0"/>
              <a:t>: </a:t>
            </a:r>
            <a:r>
              <a:rPr lang="zh-TW" altLang="en-US" dirty="0"/>
              <a:t>大型單體式系統的開發、維護、更新、測試都很困難。改一行 </a:t>
            </a:r>
            <a:r>
              <a:rPr lang="en-US" altLang="zh-TW" dirty="0"/>
              <a:t>code </a:t>
            </a:r>
            <a:r>
              <a:rPr lang="zh-TW" altLang="en-US" dirty="0"/>
              <a:t>就要測試所有功能，並且重新佈署整套系統。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zh-TW" altLang="en-US" sz="4500" b="1" dirty="0"/>
              <a:t>擴充困難</a:t>
            </a:r>
            <a:r>
              <a:rPr lang="en-US" altLang="zh-TW" sz="4500" b="1" dirty="0"/>
              <a:t>: </a:t>
            </a:r>
            <a:r>
              <a:rPr lang="zh-TW" altLang="en-US" dirty="0"/>
              <a:t>由於服務無法分割，只能整體進行擴充，複雜度高。無法隔離 </a:t>
            </a:r>
            <a:r>
              <a:rPr lang="en-US" altLang="zh-TW" dirty="0"/>
              <a:t>Application </a:t>
            </a:r>
            <a:r>
              <a:rPr lang="zh-TW" altLang="en-US" dirty="0"/>
              <a:t>內的部分元件 </a:t>
            </a:r>
            <a:r>
              <a:rPr lang="en-US" altLang="zh-TW" dirty="0"/>
              <a:t>Failure</a:t>
            </a:r>
            <a:r>
              <a:rPr lang="zh-TW" altLang="en-US" dirty="0"/>
              <a:t>。</a:t>
            </a:r>
            <a:r>
              <a:rPr lang="en-US" altLang="zh-TW" sz="2900" dirty="0"/>
              <a:t/>
            </a:r>
            <a:br>
              <a:rPr lang="en-US" altLang="zh-TW" sz="2900" dirty="0"/>
            </a:br>
            <a:endParaRPr lang="en-US" altLang="zh-TW" dirty="0"/>
          </a:p>
          <a:p>
            <a:r>
              <a:rPr lang="zh-TW" altLang="en-US" sz="4500" b="1" dirty="0"/>
              <a:t>雲端化困難</a:t>
            </a:r>
            <a:r>
              <a:rPr lang="en-US" altLang="zh-TW" sz="4500" b="1" dirty="0"/>
              <a:t>: </a:t>
            </a:r>
            <a:r>
              <a:rPr lang="zh-TW" altLang="en-US" sz="3800" dirty="0"/>
              <a:t>難以朝向雲端化發展。同時系統非多租戶設計，要大量佈署同樣服務給不同客戶的效率及使用率也不佳。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2900" dirty="0"/>
          </a:p>
          <a:p>
            <a:r>
              <a:rPr lang="zh-TW" altLang="en-US" sz="4400" b="1" dirty="0"/>
              <a:t>佈署困難</a:t>
            </a:r>
            <a:r>
              <a:rPr lang="en-US" altLang="zh-TW" sz="4400" b="1" dirty="0"/>
              <a:t>: </a:t>
            </a:r>
            <a:r>
              <a:rPr lang="en-US" altLang="zh-TW" sz="3800" dirty="0"/>
              <a:t>Container </a:t>
            </a:r>
            <a:r>
              <a:rPr lang="zh-TW" altLang="en-US" sz="3800" dirty="0"/>
              <a:t>技術能解決佈署問題，但是 </a:t>
            </a:r>
            <a:r>
              <a:rPr lang="en-US" altLang="zh-TW" sz="3800" dirty="0"/>
              <a:t>Docker </a:t>
            </a:r>
            <a:r>
              <a:rPr lang="zh-TW" altLang="en-US" sz="3800" dirty="0"/>
              <a:t>必須架構在 </a:t>
            </a:r>
            <a:r>
              <a:rPr lang="en-US" altLang="zh-TW" sz="3800" dirty="0"/>
              <a:t>Linux </a:t>
            </a:r>
            <a:r>
              <a:rPr lang="zh-TW" altLang="en-US" sz="3800" dirty="0"/>
              <a:t>上，</a:t>
            </a:r>
            <a:r>
              <a:rPr lang="en-US" altLang="zh-TW" sz="3800" dirty="0"/>
              <a:t>.NET Developer </a:t>
            </a:r>
            <a:r>
              <a:rPr lang="zh-TW" altLang="en-US" sz="3800" dirty="0"/>
              <a:t>難以直接使用。</a:t>
            </a:r>
          </a:p>
          <a:p>
            <a:endParaRPr lang="zh-TW" altLang="en-US" dirty="0"/>
          </a:p>
        </p:txBody>
      </p:sp>
      <p:sp>
        <p:nvSpPr>
          <p:cNvPr id="6" name="L-圖案 5"/>
          <p:cNvSpPr/>
          <p:nvPr/>
        </p:nvSpPr>
        <p:spPr>
          <a:xfrm rot="19034746">
            <a:off x="522414" y="1875020"/>
            <a:ext cx="534256" cy="328773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L-圖案 6"/>
          <p:cNvSpPr/>
          <p:nvPr/>
        </p:nvSpPr>
        <p:spPr>
          <a:xfrm rot="19034746">
            <a:off x="522415" y="4012564"/>
            <a:ext cx="534256" cy="328773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L-圖案 7"/>
          <p:cNvSpPr/>
          <p:nvPr/>
        </p:nvSpPr>
        <p:spPr>
          <a:xfrm rot="19034746">
            <a:off x="522415" y="5132447"/>
            <a:ext cx="534256" cy="328773"/>
          </a:xfrm>
          <a:prstGeom prst="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7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切記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b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避免陷入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一窩蜂驅動開發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/>
              <a:t>新技術 </a:t>
            </a:r>
            <a:r>
              <a:rPr lang="en-US" altLang="zh-TW" b="1" dirty="0">
                <a:solidFill>
                  <a:srgbClr val="FF0000"/>
                </a:solidFill>
              </a:rPr>
              <a:t>!=</a:t>
            </a:r>
            <a:r>
              <a:rPr lang="zh-TW" altLang="en-US" b="1" dirty="0"/>
              <a:t> 新希望</a:t>
            </a:r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350000"/>
            <a:ext cx="517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https://blog.chunfuchao.com/?p=656&amp;variant=zh-tw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微服務是什麼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1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blog.chunfuchao.com/wp-content/uploads/2017/02/HypeD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19" y="0"/>
            <a:ext cx="8451522" cy="619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6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一窩蜂的例子：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一窩蜂是開發團隊自我毀滅的原因</a:t>
            </a:r>
          </a:p>
          <a:p>
            <a:r>
              <a:rPr lang="zh-TW" altLang="en-US" dirty="0"/>
              <a:t>問題在於一窩蜂會造成錯誤的決策。架構設計錯誤與技術選用錯誤都會</a:t>
            </a:r>
            <a:r>
              <a:rPr lang="zh-TW" altLang="en-US" b="1" dirty="0"/>
              <a:t>困擾團隊數個月甚至數年之久</a:t>
            </a:r>
            <a:r>
              <a:rPr lang="zh-TW" altLang="en-US" dirty="0"/>
              <a:t>。最壞的情況會造成另一個很糟糕的行為：</a:t>
            </a:r>
            <a:r>
              <a:rPr lang="zh-TW" altLang="en-US" b="1" dirty="0"/>
              <a:t>砍掉重練</a:t>
            </a:r>
            <a:r>
              <a:rPr lang="zh-TW" altLang="en-US" dirty="0"/>
              <a:t>，這樣做永遠不會有好結果的。</a:t>
            </a:r>
          </a:p>
          <a:p>
            <a:r>
              <a:rPr lang="zh-TW" altLang="en-US" dirty="0"/>
              <a:t>一切的</a:t>
            </a:r>
            <a:r>
              <a:rPr lang="zh-TW" altLang="en-US" b="1" dirty="0"/>
              <a:t>罪惡根源似乎是社群媒體</a:t>
            </a:r>
            <a:r>
              <a:rPr lang="zh-TW" altLang="en-US" dirty="0"/>
              <a:t>，太多的想法在實戰測試之前就傳出去了，跑得比大家分析利弊得失的速度還要快。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523" y="415651"/>
            <a:ext cx="7725567" cy="58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在用之前先研究測試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415779" y="1958750"/>
            <a:ext cx="10058400" cy="402336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9556"/>
          <a:stretch/>
        </p:blipFill>
        <p:spPr>
          <a:xfrm>
            <a:off x="994539" y="1845734"/>
            <a:ext cx="9978262" cy="38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什麼時候下手？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059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僱用對的人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02415" cy="27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回到微服務化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最後我們做了什麼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7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原本的架構 </a:t>
            </a:r>
            <a:r>
              <a:rPr lang="en-US" altLang="zh-TW" dirty="0">
                <a:solidFill>
                  <a:schemeClr val="tx1"/>
                </a:solidFill>
              </a:rPr>
              <a:t>(Before 2014)</a:t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77" y="4235926"/>
            <a:ext cx="1040607" cy="12787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09294" y="1772789"/>
            <a:ext cx="4021015" cy="199292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>
                <a:lumMod val="9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28" y="4232758"/>
            <a:ext cx="1113692" cy="1281947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26" y="2099156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18" y="2099156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10" y="2099156"/>
            <a:ext cx="1022655" cy="122473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77755" y="3371858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With NLB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80254" y="5477282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95414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>
            <a:endCxn id="3" idx="0"/>
          </p:cNvCxnSpPr>
          <p:nvPr/>
        </p:nvCxnSpPr>
        <p:spPr>
          <a:xfrm flipH="1">
            <a:off x="5433280" y="3765711"/>
            <a:ext cx="264136" cy="470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6406296" y="3789157"/>
            <a:ext cx="300679" cy="443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26" y="2099156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2099156"/>
            <a:ext cx="1022655" cy="1224736"/>
          </a:xfrm>
          <a:prstGeom prst="rect">
            <a:avLst/>
          </a:prstGeom>
        </p:spPr>
      </p:pic>
      <p:pic>
        <p:nvPicPr>
          <p:cNvPr id="17" name="圖片 16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013" y="4232758"/>
            <a:ext cx="1113692" cy="1281947"/>
          </a:xfrm>
          <a:prstGeom prst="rect">
            <a:avLst/>
          </a:prstGeom>
        </p:spPr>
      </p:pic>
      <p:pic>
        <p:nvPicPr>
          <p:cNvPr id="19" name="圖片 18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4232758"/>
            <a:ext cx="1113692" cy="1281947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582423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0486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30564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29692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136670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410718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746538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249570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981504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062861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1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/>
          <p:cNvSpPr/>
          <p:nvPr/>
        </p:nvSpPr>
        <p:spPr>
          <a:xfrm>
            <a:off x="10205554" y="4203573"/>
            <a:ext cx="1563447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6420440" y="4203573"/>
            <a:ext cx="2129293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5134835" y="1768637"/>
            <a:ext cx="2129293" cy="16621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微服務版本的架構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(2016)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08" y="4332765"/>
            <a:ext cx="1040607" cy="1278779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86" y="1858109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78" y="1858109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70" y="1858109"/>
            <a:ext cx="1022655" cy="12247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513411" y="554551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Subversion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Content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92750" y="5545516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66" y="422605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5" y="422605"/>
            <a:ext cx="1022655" cy="1224736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0" y="4329596"/>
            <a:ext cx="1022655" cy="1224736"/>
          </a:xfrm>
          <a:prstGeom prst="rect">
            <a:avLst/>
          </a:prstGeom>
        </p:spPr>
      </p:pic>
      <p:pic>
        <p:nvPicPr>
          <p:cNvPr id="19" name="圖片 18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85" y="1858109"/>
            <a:ext cx="1022655" cy="1224736"/>
          </a:xfrm>
          <a:prstGeom prst="rect">
            <a:avLst/>
          </a:prstGeom>
        </p:spPr>
      </p:pic>
      <p:pic>
        <p:nvPicPr>
          <p:cNvPr id="20" name="圖片 19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11" y="4332765"/>
            <a:ext cx="1040607" cy="127877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291945" y="5545515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Job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800793" y="3061473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HCM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510534" y="3061473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Course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305353" y="1176694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 + Load Balancer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6690772" y="3401518"/>
            <a:ext cx="555075" cy="99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5" idx="3"/>
            <a:endCxn id="8" idx="3"/>
          </p:cNvCxnSpPr>
          <p:nvPr/>
        </p:nvCxnSpPr>
        <p:spPr>
          <a:xfrm flipH="1">
            <a:off x="11144025" y="1034973"/>
            <a:ext cx="170575" cy="1435504"/>
          </a:xfrm>
          <a:prstGeom prst="bentConnector3">
            <a:avLst>
              <a:gd name="adj1" fmla="val -134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4" idx="1"/>
            <a:endCxn id="19" idx="1"/>
          </p:cNvCxnSpPr>
          <p:nvPr/>
        </p:nvCxnSpPr>
        <p:spPr>
          <a:xfrm rot="10800000" flipV="1">
            <a:off x="5912786" y="1034973"/>
            <a:ext cx="3344781" cy="1435504"/>
          </a:xfrm>
          <a:prstGeom prst="bentConnector3">
            <a:avLst>
              <a:gd name="adj1" fmla="val 106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7960706" y="3394928"/>
            <a:ext cx="955935" cy="980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9259211" y="3430805"/>
            <a:ext cx="122502" cy="92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861093" y="3430806"/>
            <a:ext cx="953164" cy="8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254" y="1460904"/>
            <a:ext cx="480131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重新調整系統架構，評估後優先處理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能採用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的微服務的解決方案。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最需要被切割，或是切割後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效益最大的服務。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評估合適的基礎建設，做好導入的準備。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1503755" y="2194259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356616" y="369711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msmq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257565" y="37663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8119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50351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134835" y="2204406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H="1">
            <a:off x="9657013" y="4708502"/>
            <a:ext cx="790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9842782" y="440157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/>
          <p:cNvCxnSpPr>
            <a:stCxn id="6" idx="1"/>
            <a:endCxn id="19" idx="3"/>
          </p:cNvCxnSpPr>
          <p:nvPr/>
        </p:nvCxnSpPr>
        <p:spPr>
          <a:xfrm flipH="1">
            <a:off x="6935439" y="2470477"/>
            <a:ext cx="958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948998" y="2151804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6935439" y="2876749"/>
            <a:ext cx="3525968" cy="1560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172459" y="3054677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6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微服務架構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基礎建設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實作的挑戰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需要準備那些基礎建設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91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4" y="1921201"/>
            <a:ext cx="11912252" cy="43932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導讀</a:t>
            </a:r>
            <a:r>
              <a:rPr lang="en-US" altLang="zh-TW" dirty="0"/>
              <a:t>: Introduction to </a:t>
            </a:r>
            <a:r>
              <a:rPr lang="en-US" altLang="zh-TW" dirty="0" err="1"/>
              <a:t>Microservices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536" y="6498336"/>
            <a:ext cx="1674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https://www.nginx.com/blog/introduction-to-microservices/?utm_source=service-discovery-in-a-microservices-architecture&amp;utm_medium=blog&amp;utm_campaign=Microservices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一群協同運作的小型自主服務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(autonomous service)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小巧，專注、 自主性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組合性、最佳可替換性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技術異質性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組織調教、彈性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容易佈署、擴展</a:t>
            </a:r>
            <a:endParaRPr lang="en-US" altLang="zh-TW" dirty="0"/>
          </a:p>
        </p:txBody>
      </p:sp>
      <p:pic>
        <p:nvPicPr>
          <p:cNvPr id="1026" name="Picture 2" descr="「建構微服務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/>
        </p:blipFill>
        <p:spPr bwMode="auto">
          <a:xfrm>
            <a:off x="7620000" y="470042"/>
            <a:ext cx="4572000" cy="58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2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#2, Using API Gateway</a:t>
            </a:r>
            <a:endParaRPr lang="zh-TW" altLang="en-US" dirty="0"/>
          </a:p>
        </p:txBody>
      </p:sp>
      <p:pic>
        <p:nvPicPr>
          <p:cNvPr id="1026" name="Picture 2" descr="Indexed elements of Amazon's mobile app for Android, as they appear on a mobile phon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55025"/>
            <a:ext cx="9841865" cy="459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386022"/>
            <a:ext cx="726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https://www.nginx.com/blog/building-microservices-using-an-api-gateway/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 client of ecommerce app needs a way to access the RESTful APIs of the 7 micro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5759552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API gateway enables mobile clients of ecommerce app to access the RESTful APIs of its 7 micro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51" y="640080"/>
            <a:ext cx="5759551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9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#4, Service Discovery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2880" y="6486144"/>
            <a:ext cx="1674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https://www.nginx.com/blog/service-discovery-in-a-microservices-architecture/?utm_source=introduction-to-microservices&amp;utm_medium=blog&amp;utm_campaign=Microservices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3" y="2605496"/>
            <a:ext cx="10250714" cy="30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7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rvice discovery is difficult in a modern, cloud-based microservices application because the set of instances, and their IP addresses, are subject to constant 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0" y="487680"/>
            <a:ext cx="5660825" cy="57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81" y="798576"/>
            <a:ext cx="5633890" cy="53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388608" y="609600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Client-Side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54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23" y="326938"/>
            <a:ext cx="9753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01874" y="801666"/>
            <a:ext cx="335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Server-Side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ith the third-party registration pattern for service discovery, a separate service registrar registers and deregisters service instances with the service reg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47" y="1143512"/>
            <a:ext cx="8309755" cy="4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th the self-registration pattern for service discovery, a service instance registers and deregisters itself with the service regi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224" y="1143512"/>
            <a:ext cx="5766816" cy="502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74499" y="939452"/>
            <a:ext cx="354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Third-Party Registration Pattern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3168" y="939452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Self-Registration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5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#5, Event-Driven</a:t>
            </a:r>
            <a:endParaRPr lang="zh-TW" altLang="en-US" dirty="0"/>
          </a:p>
        </p:txBody>
      </p:sp>
      <p:pic>
        <p:nvPicPr>
          <p:cNvPr id="8194" name="Picture 2" descr="Each service in a microservices architecture maintains a private database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92" y="1737360"/>
            <a:ext cx="7837175" cy="45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70688" y="6486144"/>
            <a:ext cx="743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https://www.nginx.com/blog/event-driven-data-management-microservices/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 step 1 of a credit check in a microservices architecture, the Order Service publishes an 'Order Creat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36" y="395488"/>
            <a:ext cx="8822639" cy="60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24836" y="210822"/>
            <a:ext cx="873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creates an Order with status NEW and publishes an Order Created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60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 a microservices architecture, the second step in a credit check is for the Customer Service to generate a 'Credit Reserv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98" y="1253455"/>
            <a:ext cx="8674458" cy="51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78115" y="167586"/>
            <a:ext cx="839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Customer Service consumes the Order Created event, reserves credit for the order, </a:t>
            </a:r>
          </a:p>
          <a:p>
            <a:r>
              <a:rPr lang="en-US" altLang="zh-TW" dirty="0"/>
              <a:t>and publishes a Credit Reserved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4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n a microservices architecture, the third step in a credit check is for the Order Service to set the order status to 'Open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" y="1099875"/>
            <a:ext cx="8612562" cy="53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04800" y="280416"/>
            <a:ext cx="967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consumes the Credit Reserved event, and changes the status of the order to OPEN.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4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小巧、專注；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自主性；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高內聚 低耦合 </a:t>
            </a:r>
            <a:r>
              <a:rPr lang="en-US" altLang="zh-TW" b="1" dirty="0"/>
              <a:t>–</a:t>
            </a:r>
            <a:r>
              <a:rPr lang="zh-TW" altLang="en-US" b="1" dirty="0"/>
              <a:t> 單一責任原則</a:t>
            </a:r>
            <a:r>
              <a:rPr lang="en-US" altLang="zh-TW" b="1" dirty="0"/>
              <a:t>:</a:t>
            </a:r>
          </a:p>
          <a:p>
            <a:r>
              <a:rPr lang="en-US" altLang="zh-TW" dirty="0"/>
              <a:t>"</a:t>
            </a:r>
            <a:r>
              <a:rPr lang="zh-TW" altLang="en-US" dirty="0"/>
              <a:t>將那些因為相同理由而改變的東西集合起來，將那些因為不同理由而改變的東西分離開來</a:t>
            </a:r>
            <a:r>
              <a:rPr lang="en-US" altLang="zh-TW" dirty="0"/>
              <a:t>"</a:t>
            </a:r>
          </a:p>
          <a:p>
            <a:endParaRPr lang="en-US" altLang="zh-TW" dirty="0"/>
          </a:p>
          <a:p>
            <a:r>
              <a:rPr lang="zh-TW" altLang="en-US" b="1" dirty="0"/>
              <a:t>多小才夠小</a:t>
            </a:r>
            <a:r>
              <a:rPr lang="en-US" altLang="zh-TW" b="1" dirty="0"/>
              <a:t>?</a:t>
            </a:r>
          </a:p>
          <a:p>
            <a:r>
              <a:rPr lang="en-US" altLang="zh-TW" dirty="0"/>
              <a:t>"</a:t>
            </a:r>
            <a:r>
              <a:rPr lang="zh-TW" altLang="en-US" dirty="0"/>
              <a:t>服務越小，微服務架構的優點就會被放大，然而過多的活動元件也會讓複雜度變高</a:t>
            </a:r>
            <a:r>
              <a:rPr lang="en-US" altLang="zh-TW" dirty="0"/>
              <a:t>"</a:t>
            </a:r>
          </a:p>
          <a:p>
            <a:endParaRPr lang="en-US" altLang="zh-TW" dirty="0"/>
          </a:p>
          <a:p>
            <a:r>
              <a:rPr lang="zh-TW" altLang="en-US" b="1" dirty="0"/>
              <a:t>如果沒能解耦合，一切都是徒然</a:t>
            </a:r>
            <a:r>
              <a:rPr lang="en-US" altLang="zh-TW" b="1" dirty="0"/>
              <a:t>:</a:t>
            </a:r>
          </a:p>
          <a:p>
            <a:r>
              <a:rPr lang="en-US" altLang="zh-TW" dirty="0"/>
              <a:t>"</a:t>
            </a:r>
            <a:r>
              <a:rPr lang="zh-TW" altLang="en-US" dirty="0"/>
              <a:t>你能夠獨立的對服務進行變更，並且獨立的部署他，而不需要改變其他事情嗎</a:t>
            </a:r>
            <a:r>
              <a:rPr lang="en-US" altLang="zh-TW" dirty="0"/>
              <a:t>?"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你必須正確的塑模你的服務，並且將 </a:t>
            </a:r>
            <a:r>
              <a:rPr lang="en-US" altLang="zh-TW" dirty="0">
                <a:sym typeface="Wingdings" panose="05000000000000000000" pitchFamily="2" charset="2"/>
              </a:rPr>
              <a:t>API</a:t>
            </a:r>
            <a:r>
              <a:rPr lang="zh-TW" altLang="en-US" dirty="0">
                <a:sym typeface="Wingdings" panose="05000000000000000000" pitchFamily="2" charset="2"/>
              </a:rPr>
              <a:t> 用對。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8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</a:t>
            </a:r>
            <a:r>
              <a:rPr lang="zh-TW" altLang="en-US" dirty="0"/>
              <a:t> 其他的應用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複雜的資料管理 </a:t>
            </a:r>
            <a:r>
              <a:rPr lang="en-US" altLang="zh-TW" sz="2800" dirty="0"/>
              <a:t>(transaction, </a:t>
            </a:r>
            <a:r>
              <a:rPr lang="zh-TW" altLang="en-US" sz="2800" dirty="0"/>
              <a:t>連動的資料異動</a:t>
            </a:r>
            <a:r>
              <a:rPr lang="en-US" altLang="zh-TW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處理非同步的呼叫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async</a:t>
            </a:r>
            <a:r>
              <a:rPr lang="en-US" altLang="zh-TW" sz="2800" dirty="0"/>
              <a:t>-callback)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集中處理交易的紀錄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其他適用 </a:t>
            </a:r>
            <a:r>
              <a:rPr lang="en-US" altLang="zh-TW" sz="2800" dirty="0"/>
              <a:t>publish</a:t>
            </a:r>
            <a:r>
              <a:rPr lang="zh-TW" altLang="en-US" sz="2800" dirty="0"/>
              <a:t> </a:t>
            </a:r>
            <a:r>
              <a:rPr lang="en-US" altLang="zh-TW" sz="2800" dirty="0"/>
              <a:t>–</a:t>
            </a:r>
            <a:r>
              <a:rPr lang="zh-TW" altLang="en-US" sz="2800" dirty="0"/>
              <a:t> </a:t>
            </a:r>
            <a:r>
              <a:rPr lang="en-US" altLang="zh-TW" sz="2800" dirty="0"/>
              <a:t>subscribe </a:t>
            </a:r>
            <a:r>
              <a:rPr lang="zh-TW" altLang="en-US" sz="2800" dirty="0"/>
              <a:t>的應用</a:t>
            </a:r>
          </a:p>
        </p:txBody>
      </p:sp>
    </p:spTree>
    <p:extLst>
      <p:ext uri="{BB962C8B-B14F-4D97-AF65-F5344CB8AC3E}">
        <p14:creationId xmlns:p14="http://schemas.microsoft.com/office/powerpoint/2010/main" val="34850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#7, Refactoring a Monolith</a:t>
            </a:r>
            <a:endParaRPr lang="zh-TW" altLang="en-US" dirty="0"/>
          </a:p>
        </p:txBody>
      </p:sp>
      <p:pic>
        <p:nvPicPr>
          <p:cNvPr id="13316" name="Picture 4" descr="The strangler fig is a metaphor for building a microservices architecture that mimic the functions of a monolith and eventually replace it [Richardson microservices reference architecture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9" t="5555" r="24513" b="6304"/>
          <a:stretch/>
        </p:blipFill>
        <p:spPr bwMode="auto">
          <a:xfrm>
            <a:off x="4011167" y="1840991"/>
            <a:ext cx="3816097" cy="44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0960" y="6412992"/>
            <a:ext cx="701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https://www.nginx.com/blog/refactoring-a-monolith-into-microservices/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 start migrating from a monolith to a microservices architecture, implement new functionality as microservices; continue routing requests for legacy functionality to the monolith until there is a replacement microservice [Richardson microservices references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47" y="182880"/>
            <a:ext cx="7131260" cy="60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381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1 – Stop Digging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64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factor a monolith into two apps: one for presentation logic and another for business and data-access logic [Richardson microservices reference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03" y="268224"/>
            <a:ext cx="97536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614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2 – Split Frontend and Backend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65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6"/>
          <a:stretch/>
        </p:blipFill>
        <p:spPr bwMode="auto">
          <a:xfrm>
            <a:off x="1338199" y="0"/>
            <a:ext cx="9753600" cy="6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271" y="0"/>
            <a:ext cx="426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3 – Extract Services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07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 bwMode="auto">
          <a:xfrm>
            <a:off x="1167511" y="280416"/>
            <a:ext cx="9753600" cy="60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6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了解建構微服務必要的基礎建設，挑選合適的產品。</a:t>
            </a:r>
            <a:endParaRPr lang="en-US" altLang="zh-TW" sz="3200" dirty="0"/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/>
              <a:t>Message Broker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/>
              <a:t>API Gateway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/>
              <a:t>Service Register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評估是否自行開發 </a:t>
            </a:r>
            <a:r>
              <a:rPr lang="en-US" altLang="zh-TW" sz="3200" dirty="0"/>
              <a:t>/</a:t>
            </a:r>
            <a:r>
              <a:rPr lang="zh-TW" altLang="en-US" sz="3200" dirty="0"/>
              <a:t> 訂製基礎建設</a:t>
            </a:r>
            <a:r>
              <a:rPr lang="en-US" altLang="zh-TW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切勿過早最佳化。微服務的架構重要性高於最佳化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評估進行的步驟，開始重構既有的 </a:t>
            </a:r>
            <a:r>
              <a:rPr lang="en-US" altLang="zh-TW" sz="3200" dirty="0"/>
              <a:t>Application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29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900016" y="758952"/>
            <a:ext cx="10452928" cy="3566160"/>
          </a:xfrm>
        </p:spPr>
        <p:txBody>
          <a:bodyPr/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Docker,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最佳的微服務佈署技術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26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你還在用舊工具解決新問題嗎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「明朝的劍 清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07" y="1158823"/>
            <a:ext cx="9362746" cy="51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9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41" y="151654"/>
            <a:ext cx="9549504" cy="663133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075429"/>
            <a:ext cx="28860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https://www.docker.com/what-docker</a:t>
            </a:r>
            <a:endParaRPr kumimoji="0" lang="en-US" altLang="zh-TW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4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890445" y="1500027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400746" y="2753474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633591" y="4222678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760341" y="4551451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5" idx="5"/>
            <a:endCxn id="6" idx="1"/>
          </p:cNvCxnSpPr>
          <p:nvPr/>
        </p:nvCxnSpPr>
        <p:spPr>
          <a:xfrm>
            <a:off x="2872634" y="2473446"/>
            <a:ext cx="696629" cy="44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7" idx="7"/>
          </p:cNvCxnSpPr>
          <p:nvPr/>
        </p:nvCxnSpPr>
        <p:spPr>
          <a:xfrm flipH="1">
            <a:off x="2615780" y="3726893"/>
            <a:ext cx="953483" cy="66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0"/>
            <a:endCxn id="5" idx="4"/>
          </p:cNvCxnSpPr>
          <p:nvPr/>
        </p:nvCxnSpPr>
        <p:spPr>
          <a:xfrm flipV="1">
            <a:off x="2208944" y="2640458"/>
            <a:ext cx="256854" cy="158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6" idx="4"/>
            <a:endCxn id="8" idx="0"/>
          </p:cNvCxnSpPr>
          <p:nvPr/>
        </p:nvCxnSpPr>
        <p:spPr>
          <a:xfrm>
            <a:off x="3976099" y="3893905"/>
            <a:ext cx="359595" cy="65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1"/>
            <a:endCxn id="5" idx="4"/>
          </p:cNvCxnSpPr>
          <p:nvPr/>
        </p:nvCxnSpPr>
        <p:spPr>
          <a:xfrm flipH="1" flipV="1">
            <a:off x="2465798" y="2640458"/>
            <a:ext cx="1463060" cy="207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6667928" y="1099334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8620017" y="3542071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70723" y="2320702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7" idx="6"/>
            <a:endCxn id="8" idx="2"/>
          </p:cNvCxnSpPr>
          <p:nvPr/>
        </p:nvCxnSpPr>
        <p:spPr>
          <a:xfrm>
            <a:off x="2784297" y="4792894"/>
            <a:ext cx="976044" cy="32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2"/>
            <a:endCxn id="5" idx="6"/>
          </p:cNvCxnSpPr>
          <p:nvPr/>
        </p:nvCxnSpPr>
        <p:spPr>
          <a:xfrm flipH="1">
            <a:off x="3041151" y="1669550"/>
            <a:ext cx="3626777" cy="40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2" idx="3"/>
            <a:endCxn id="8" idx="7"/>
          </p:cNvCxnSpPr>
          <p:nvPr/>
        </p:nvCxnSpPr>
        <p:spPr>
          <a:xfrm flipH="1">
            <a:off x="4742530" y="2072753"/>
            <a:ext cx="2093915" cy="264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2" idx="5"/>
            <a:endCxn id="23" idx="1"/>
          </p:cNvCxnSpPr>
          <p:nvPr/>
        </p:nvCxnSpPr>
        <p:spPr>
          <a:xfrm>
            <a:off x="7650117" y="2072753"/>
            <a:ext cx="1138417" cy="163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3" idx="7"/>
            <a:endCxn id="24" idx="3"/>
          </p:cNvCxnSpPr>
          <p:nvPr/>
        </p:nvCxnSpPr>
        <p:spPr>
          <a:xfrm flipV="1">
            <a:off x="9602206" y="3294121"/>
            <a:ext cx="337034" cy="41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10177559" y="3603714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stCxn id="23" idx="6"/>
            <a:endCxn id="39" idx="2"/>
          </p:cNvCxnSpPr>
          <p:nvPr/>
        </p:nvCxnSpPr>
        <p:spPr>
          <a:xfrm>
            <a:off x="9770723" y="4112287"/>
            <a:ext cx="406836" cy="6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4479533" y="636998"/>
            <a:ext cx="1808252" cy="347528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 rot="3760709">
            <a:off x="4013310" y="2570082"/>
            <a:ext cx="2500751" cy="3287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API</a:t>
            </a:r>
            <a:endParaRPr lang="zh-TW" altLang="en-US" dirty="0"/>
          </a:p>
        </p:txBody>
      </p:sp>
      <p:cxnSp>
        <p:nvCxnSpPr>
          <p:cNvPr id="47" name="直線接點 46"/>
          <p:cNvCxnSpPr/>
          <p:nvPr/>
        </p:nvCxnSpPr>
        <p:spPr>
          <a:xfrm rot="15805404">
            <a:off x="7737402" y="892058"/>
            <a:ext cx="1808252" cy="347528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 rot="19566113">
            <a:off x="7271179" y="2825142"/>
            <a:ext cx="2500751" cy="3287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API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 flipH="1">
            <a:off x="5568593" y="1993185"/>
            <a:ext cx="1099335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763906" y="1998175"/>
            <a:ext cx="610305" cy="847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endCxn id="5" idx="6"/>
          </p:cNvCxnSpPr>
          <p:nvPr/>
        </p:nvCxnSpPr>
        <p:spPr>
          <a:xfrm flipH="1">
            <a:off x="3041151" y="2070243"/>
            <a:ext cx="17013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endCxn id="8" idx="7"/>
          </p:cNvCxnSpPr>
          <p:nvPr/>
        </p:nvCxnSpPr>
        <p:spPr>
          <a:xfrm flipH="1">
            <a:off x="4742530" y="3461133"/>
            <a:ext cx="713048" cy="1257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8500381" y="3150895"/>
            <a:ext cx="407789" cy="524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0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5" y="437073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1645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623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8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797275" y="758952"/>
            <a:ext cx="10658410" cy="3566160"/>
          </a:xfrm>
        </p:spPr>
        <p:txBody>
          <a:bodyPr/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Immutable Services,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拋棄式的服務佈署方式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1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Operating 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as "Library"!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40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 </a:t>
            </a:r>
            <a:r>
              <a:rPr lang="en-US" altLang="zh-TW" dirty="0"/>
              <a:t>OS</a:t>
            </a:r>
            <a:r>
              <a:rPr lang="zh-TW" altLang="en-US" dirty="0"/>
              <a:t> 跟 </a:t>
            </a:r>
            <a:r>
              <a:rPr lang="en-US" altLang="zh-TW" dirty="0"/>
              <a:t>APP</a:t>
            </a:r>
            <a:r>
              <a:rPr lang="zh-TW" altLang="en-US" dirty="0"/>
              <a:t> 一樣，用過即丟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一套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要執行上百個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上百套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如果一套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設定跟程式都不需要改變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有改變就丟掉換新的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不需要改變，就不需要管理工具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不需要管理工具，就不需要遠端存取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不需要遠端存取，就不需要過多的安全管控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只有一個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執行，就不需要過多的安全機制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會跑得又快又好，管理變得很簡單，只要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做好佈署管理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8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as "Library"</a:t>
            </a:r>
            <a:endParaRPr lang="zh-TW" altLang="en-US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b="11577"/>
          <a:stretch/>
        </p:blipFill>
        <p:spPr bwMode="auto">
          <a:xfrm>
            <a:off x="8769246" y="1737360"/>
            <a:ext cx="2386434" cy="39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473377" y="2533338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Server 2016: Nano Server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6820525" y="2518348"/>
            <a:ext cx="2113613" cy="1205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20525" y="3927423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3377" y="4505294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Server 2016:</a:t>
            </a:r>
          </a:p>
          <a:p>
            <a:pPr algn="ctr"/>
            <a:r>
              <a:rPr lang="en-US" altLang="zh-TW" dirty="0"/>
              <a:t>Windows Container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820525" y="4302177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820525" y="510077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6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參考資源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 err="1"/>
              <a:t>HYPER-v</a:t>
            </a:r>
            <a:r>
              <a:rPr lang="en-US" altLang="zh-TW" b="1" dirty="0"/>
              <a:t> container</a:t>
            </a:r>
            <a:br>
              <a:rPr lang="en-US" altLang="zh-TW" b="1" dirty="0"/>
            </a:b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indowsitpro.com/site-files/windowsitpro.com/files/uploads/2015/08/contain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054922"/>
            <a:ext cx="10058398" cy="500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79575" y="6105237"/>
            <a:ext cx="865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http://windowsitpro.com/windows-server-2016/differences-between-windows-containers-and-hyper-v-containers-windows-server-201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1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647700"/>
            <a:ext cx="12153900" cy="5562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485" y="2200759"/>
            <a:ext cx="6028840" cy="17048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0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工業化的規模經濟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uild in factor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2154749"/>
            <a:ext cx="5672448" cy="339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epochtimes.com/assets/uploads/2005/12/5122616300711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2" y="2042108"/>
            <a:ext cx="5241968" cy="35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849815" y="3329354"/>
            <a:ext cx="738554" cy="112541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72614" y="5774076"/>
            <a:ext cx="562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DevOps, CI / CD, </a:t>
            </a:r>
            <a:r>
              <a:rPr lang="zh-TW" altLang="en-US" dirty="0"/>
              <a:t>實現標準化</a:t>
            </a:r>
            <a:r>
              <a:rPr lang="en-US" altLang="zh-TW" dirty="0"/>
              <a:t>,</a:t>
            </a:r>
            <a:r>
              <a:rPr lang="zh-TW" altLang="en-US" dirty="0"/>
              <a:t> 快速的軟體生產流程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219092" y="5774076"/>
            <a:ext cx="547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CI / CD, </a:t>
            </a:r>
            <a:r>
              <a:rPr lang="zh-TW" altLang="en-US" dirty="0"/>
              <a:t>與 </a:t>
            </a:r>
            <a:r>
              <a:rPr lang="en-US" altLang="zh-TW" dirty="0"/>
              <a:t>Docker,</a:t>
            </a:r>
            <a:r>
              <a:rPr lang="zh-TW" altLang="en-US" dirty="0"/>
              <a:t> 實現通用，標準化的快速佈署</a:t>
            </a:r>
          </a:p>
        </p:txBody>
      </p:sp>
    </p:spTree>
    <p:extLst>
      <p:ext uri="{BB962C8B-B14F-4D97-AF65-F5344CB8AC3E}">
        <p14:creationId xmlns:p14="http://schemas.microsoft.com/office/powerpoint/2010/main" val="9906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3052967"/>
          </a:xfrm>
        </p:spPr>
        <p:txBody>
          <a:bodyPr>
            <a:normAutofit/>
          </a:bodyPr>
          <a:lstStyle/>
          <a:p>
            <a:r>
              <a:rPr lang="zh-TW" altLang="en-US" dirty="0"/>
              <a:t>技術異質性；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彈性；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擴展性；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容易部署；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最佳可替換性；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組合性；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參考架構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StackOverflow</a:t>
            </a:r>
            <a:r>
              <a:rPr lang="en-US" altLang="zh-TW" dirty="0"/>
              <a:t> (2016)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75" y="1163985"/>
            <a:ext cx="7815209" cy="50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/>
          <p:cNvSpPr/>
          <p:nvPr/>
        </p:nvSpPr>
        <p:spPr>
          <a:xfrm>
            <a:off x="10205554" y="4203573"/>
            <a:ext cx="1563447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6420440" y="4203573"/>
            <a:ext cx="2129293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5134835" y="1768637"/>
            <a:ext cx="2129293" cy="16621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微服務版本的架構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(2016)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08" y="4332765"/>
            <a:ext cx="1040607" cy="1278779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86" y="1858109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78" y="1858109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70" y="1858109"/>
            <a:ext cx="1022655" cy="12247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513411" y="554551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Subversion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Content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92750" y="5545516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66" y="422605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5" y="422605"/>
            <a:ext cx="1022655" cy="1224736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0" y="4329596"/>
            <a:ext cx="1022655" cy="1224736"/>
          </a:xfrm>
          <a:prstGeom prst="rect">
            <a:avLst/>
          </a:prstGeom>
        </p:spPr>
      </p:pic>
      <p:pic>
        <p:nvPicPr>
          <p:cNvPr id="19" name="圖片 18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85" y="1858109"/>
            <a:ext cx="1022655" cy="1224736"/>
          </a:xfrm>
          <a:prstGeom prst="rect">
            <a:avLst/>
          </a:prstGeom>
        </p:spPr>
      </p:pic>
      <p:pic>
        <p:nvPicPr>
          <p:cNvPr id="20" name="圖片 19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11" y="4332765"/>
            <a:ext cx="1040607" cy="127877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291945" y="5545515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Job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800793" y="3061473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HCM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510534" y="3061473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Course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305353" y="1176694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 + Load Balancer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6690772" y="3401518"/>
            <a:ext cx="555075" cy="99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5" idx="3"/>
            <a:endCxn id="8" idx="3"/>
          </p:cNvCxnSpPr>
          <p:nvPr/>
        </p:nvCxnSpPr>
        <p:spPr>
          <a:xfrm flipH="1">
            <a:off x="11144025" y="1034973"/>
            <a:ext cx="170575" cy="1435504"/>
          </a:xfrm>
          <a:prstGeom prst="bentConnector3">
            <a:avLst>
              <a:gd name="adj1" fmla="val -134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4" idx="1"/>
            <a:endCxn id="19" idx="1"/>
          </p:cNvCxnSpPr>
          <p:nvPr/>
        </p:nvCxnSpPr>
        <p:spPr>
          <a:xfrm rot="10800000" flipV="1">
            <a:off x="5912786" y="1034973"/>
            <a:ext cx="3344781" cy="1435504"/>
          </a:xfrm>
          <a:prstGeom prst="bentConnector3">
            <a:avLst>
              <a:gd name="adj1" fmla="val 106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7960706" y="3394928"/>
            <a:ext cx="955935" cy="980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9259211" y="3430805"/>
            <a:ext cx="122502" cy="92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861093" y="3430806"/>
            <a:ext cx="953164" cy="8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254" y="1460904"/>
            <a:ext cx="480131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重新調整系統架構，評估後優先處理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能採用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的微服務的解決方案。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最需要被切割，或是切割後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效益最大的服務。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評估合適的基礎建設，做好導入的準備。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1503755" y="2194259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356616" y="369711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msmq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257565" y="37663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8119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50351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134835" y="2204406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H="1">
            <a:off x="9657013" y="4708502"/>
            <a:ext cx="790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9842782" y="440157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/>
          <p:cNvCxnSpPr>
            <a:stCxn id="6" idx="1"/>
            <a:endCxn id="19" idx="3"/>
          </p:cNvCxnSpPr>
          <p:nvPr/>
        </p:nvCxnSpPr>
        <p:spPr>
          <a:xfrm flipH="1">
            <a:off x="6935439" y="2470477"/>
            <a:ext cx="958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948998" y="2151804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6935439" y="2876749"/>
            <a:ext cx="3525968" cy="1560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172459" y="3054677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7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8113" y="5667090"/>
            <a:ext cx="8684306" cy="63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Orchestration (Docker Swarm or DC/OS,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管理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Linux / Windows Container)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7530957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Picture 8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546141" y="4955166"/>
            <a:ext cx="383687" cy="38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圓角矩形 14"/>
          <p:cNvSpPr/>
          <p:nvPr/>
        </p:nvSpPr>
        <p:spPr>
          <a:xfrm>
            <a:off x="5598304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Picture 8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613488" y="4955166"/>
            <a:ext cx="383687" cy="38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圓角矩形 23"/>
          <p:cNvSpPr/>
          <p:nvPr/>
        </p:nvSpPr>
        <p:spPr>
          <a:xfrm>
            <a:off x="3665651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42" name="Picture 18" descr="https://upload.wikimedia.org/wikipedia/commons/thumb/3/35/Tux.svg/2000px-Tux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521" y="4700703"/>
            <a:ext cx="649569" cy="76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4570811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809587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5729929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7636371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8409294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3809587" y="2575277"/>
            <a:ext cx="614218" cy="554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729929" y="2575277"/>
            <a:ext cx="614218" cy="554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466362" y="2575277"/>
            <a:ext cx="614218" cy="554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636371" y="3258412"/>
            <a:ext cx="614218" cy="5541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570811" y="3258412"/>
            <a:ext cx="614218" cy="5541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570811" y="3941547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769024" y="3941547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5729929" y="3928641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6466362" y="3928641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標題 1"/>
          <p:cNvSpPr>
            <a:spLocks noGrp="1"/>
          </p:cNvSpPr>
          <p:nvPr>
            <p:ph type="title" idx="4294967295"/>
          </p:nvPr>
        </p:nvSpPr>
        <p:spPr>
          <a:xfrm>
            <a:off x="657546" y="409069"/>
            <a:ext cx="10356850" cy="145732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同時服務多組客戶的佈署方式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(TBD, 2018)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圖片 44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90" y="2073437"/>
            <a:ext cx="850225" cy="1018233"/>
          </a:xfrm>
          <a:prstGeom prst="rect">
            <a:avLst/>
          </a:prstGeom>
        </p:spPr>
      </p:pic>
      <p:pic>
        <p:nvPicPr>
          <p:cNvPr id="46" name="圖片 45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90" y="3439707"/>
            <a:ext cx="850225" cy="1018233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9236997" y="4529322"/>
            <a:ext cx="1503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 Balancer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1822916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46" name="Picture 22" descr="http://blog.lwolf.org/img/2016/06/private-contain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83" y="4880992"/>
            <a:ext cx="1598709" cy="6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圓角矩形 58"/>
          <p:cNvSpPr/>
          <p:nvPr/>
        </p:nvSpPr>
        <p:spPr>
          <a:xfrm>
            <a:off x="2320327" y="1874493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2341437" y="2575277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2341437" y="3258412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2340432" y="3941547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7" name="直線單箭頭接點 56"/>
          <p:cNvCxnSpPr>
            <a:endCxn id="26" idx="1"/>
          </p:cNvCxnSpPr>
          <p:nvPr/>
        </p:nvCxnSpPr>
        <p:spPr>
          <a:xfrm>
            <a:off x="2934545" y="2151584"/>
            <a:ext cx="875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2934545" y="2823064"/>
            <a:ext cx="875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38" idx="1"/>
          </p:cNvCxnSpPr>
          <p:nvPr/>
        </p:nvCxnSpPr>
        <p:spPr>
          <a:xfrm>
            <a:off x="2934545" y="3535503"/>
            <a:ext cx="1636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>
            <a:off x="2934545" y="4205732"/>
            <a:ext cx="875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45" idx="1"/>
          </p:cNvCxnSpPr>
          <p:nvPr/>
        </p:nvCxnSpPr>
        <p:spPr>
          <a:xfrm>
            <a:off x="9182217" y="2582553"/>
            <a:ext cx="4426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9182217" y="3997980"/>
            <a:ext cx="4426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2212052" y="6427188"/>
            <a:ext cx="825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微服務化之後，同時佈署多套系統時就能充分運用運算資源，也便於隨時擴充。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811560" y="1371996"/>
            <a:ext cx="738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 register           Linux Node              Windows Node          Windows Node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謝謝大家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請支持 安德魯的部落格 </a:t>
            </a:r>
            <a:r>
              <a:rPr lang="en-US" altLang="zh-TW" dirty="0"/>
              <a:t>~</a:t>
            </a:r>
          </a:p>
          <a:p>
            <a:r>
              <a:rPr lang="en-US" altLang="zh-TW" dirty="0">
                <a:hlinkClick r:id="rId3"/>
              </a:rPr>
              <a:t>https://www.facebook.com/andrew.blog.0928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http://columns.chicken-house.net/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scontent-tpe1-1.xx.fbcdn.net/t31.0-8/12486053_133625380346082_6599681590336715085_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302928"/>
            <a:ext cx="3959225" cy="193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tpe1-1.xx.fbcdn.net/v/t1.0-1/c3.0.200.200/p200x200/12494803_133612290347391_178600785133335805_n.jpg?oh=e94b2e70ab63667b3bc052fe9230ceb6&amp;oe=58CC5A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51" y="2641120"/>
            <a:ext cx="1356703" cy="13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必要的 </a:t>
            </a:r>
            <a:r>
              <a:rPr lang="en-US" altLang="zh-TW" dirty="0"/>
              <a:t>(</a:t>
            </a:r>
            <a:r>
              <a:rPr lang="zh-TW" altLang="en-US" dirty="0"/>
              <a:t>轉移</a:t>
            </a:r>
            <a:r>
              <a:rPr lang="en-US" altLang="zh-TW" dirty="0"/>
              <a:t>)</a:t>
            </a:r>
            <a:r>
              <a:rPr lang="zh-TW" altLang="en-US" dirty="0"/>
              <a:t> 過程 </a:t>
            </a:r>
            <a:r>
              <a:rPr lang="en-US" altLang="zh-TW" dirty="0"/>
              <a:t>–</a:t>
            </a:r>
            <a:r>
              <a:rPr lang="zh-TW" altLang="en-US" dirty="0"/>
              <a:t> 切割服務的邊界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微服務的優勢來自更小的細粒度。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Share Codes (concepts)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</a:t>
            </a:r>
            <a:r>
              <a:rPr lang="en-US" altLang="zh-TW" dirty="0"/>
              <a:t>Share Library (binaries)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Component (service process)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Service (service instance)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8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.ifengimg.com/mw480/p1.ifengimg.com/ifengiclient/ipic/20160721/default_5896_1b1316019883e58b4ecaff2b8c40201a_w640_h3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24290"/>
            <a:ext cx="10628540" cy="59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microservice-verdict/produ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3" y="-26126"/>
            <a:ext cx="8087837" cy="6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488668"/>
            <a:ext cx="731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http://martinfowler.com/bliki/images/microservice-verdict/productivity.png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6156</TotalTime>
  <Words>1611</Words>
  <Application>Microsoft Office PowerPoint</Application>
  <PresentationFormat>寬螢幕</PresentationFormat>
  <Paragraphs>301</Paragraphs>
  <Slides>63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63</vt:i4>
      </vt:variant>
    </vt:vector>
  </HeadingPairs>
  <TitlesOfParts>
    <vt:vector size="75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回顧</vt:lpstr>
      <vt:lpstr>5-30721_Build_2016_Template_Dark</vt:lpstr>
      <vt:lpstr>5-30721_Build_2016_Template_Light</vt:lpstr>
      <vt:lpstr>大型 Web Application 轉移到 微服務的經驗分享</vt:lpstr>
      <vt:lpstr>微服務是什麼?</vt:lpstr>
      <vt:lpstr>微服務的定義</vt:lpstr>
      <vt:lpstr>小巧、專注； 自主性；</vt:lpstr>
      <vt:lpstr>PowerPoint 簡報</vt:lpstr>
      <vt:lpstr>技術異質性； 彈性； 擴展性； 容易部署； 最佳可替換性； 組合性；</vt:lpstr>
      <vt:lpstr>必要的 (轉移) 過程 – 切割服務的邊界</vt:lpstr>
      <vt:lpstr>PowerPoint 簡報</vt:lpstr>
      <vt:lpstr>PowerPoint 簡報</vt:lpstr>
      <vt:lpstr>PowerPoint 簡報</vt:lpstr>
      <vt:lpstr>微服務的進入門檻</vt:lpstr>
      <vt:lpstr>要享受微服務的好處是要代價的…</vt:lpstr>
      <vt:lpstr>進入微服務架構的門票…</vt:lpstr>
      <vt:lpstr>歷史背景: Orca HCM 系統現況(2013) </vt:lpstr>
      <vt:lpstr>我們的 "單體式" 系統有多複雜?</vt:lpstr>
      <vt:lpstr>原本的架構 (Before 2014) </vt:lpstr>
      <vt:lpstr>實作上的難題</vt:lpstr>
      <vt:lpstr>Q: 你期望透過微服務解決那些問題?</vt:lpstr>
      <vt:lpstr>切記!!   避免陷入 "一窩蜂驅動開發" !!</vt:lpstr>
      <vt:lpstr>PowerPoint 簡報</vt:lpstr>
      <vt:lpstr>一窩蜂的例子：</vt:lpstr>
      <vt:lpstr>在用之前先研究測試</vt:lpstr>
      <vt:lpstr>什麼時候下手？</vt:lpstr>
      <vt:lpstr>僱用對的人</vt:lpstr>
      <vt:lpstr>回到微服務化: 最後我們做了什麼??</vt:lpstr>
      <vt:lpstr>原本的架構 (Before 2014) </vt:lpstr>
      <vt:lpstr>微服務版本的架構 (2016) </vt:lpstr>
      <vt:lpstr>微服務架構-基礎建設</vt:lpstr>
      <vt:lpstr>導讀: Introduction to Microservices</vt:lpstr>
      <vt:lpstr>#2, Using API Gateway</vt:lpstr>
      <vt:lpstr>PowerPoint 簡報</vt:lpstr>
      <vt:lpstr>#4, Service Discovery</vt:lpstr>
      <vt:lpstr>PowerPoint 簡報</vt:lpstr>
      <vt:lpstr>PowerPoint 簡報</vt:lpstr>
      <vt:lpstr>PowerPoint 簡報</vt:lpstr>
      <vt:lpstr>#5, Event-Driven</vt:lpstr>
      <vt:lpstr>PowerPoint 簡報</vt:lpstr>
      <vt:lpstr>PowerPoint 簡報</vt:lpstr>
      <vt:lpstr>PowerPoint 簡報</vt:lpstr>
      <vt:lpstr>Event 其他的應用</vt:lpstr>
      <vt:lpstr>#7, Refactoring a Monolith</vt:lpstr>
      <vt:lpstr>PowerPoint 簡報</vt:lpstr>
      <vt:lpstr>PowerPoint 簡報</vt:lpstr>
      <vt:lpstr>PowerPoint 簡報</vt:lpstr>
      <vt:lpstr>PowerPoint 簡報</vt:lpstr>
      <vt:lpstr>小結</vt:lpstr>
      <vt:lpstr>Docker, 最佳的微服務佈署技術</vt:lpstr>
      <vt:lpstr>你還在用舊工具解決新問題嗎? </vt:lpstr>
      <vt:lpstr>PowerPoint 簡報</vt:lpstr>
      <vt:lpstr>PowerPoint 簡報</vt:lpstr>
      <vt:lpstr>PowerPoint 簡報</vt:lpstr>
      <vt:lpstr>PowerPoint 簡報</vt:lpstr>
      <vt:lpstr>Immutable Services, 拋棄式的服務佈署方式</vt:lpstr>
      <vt:lpstr>Operating System as "Library"!</vt:lpstr>
      <vt:lpstr>如果 OS 跟 APP 一樣，用過即丟…</vt:lpstr>
      <vt:lpstr>OS as "Library"</vt:lpstr>
      <vt:lpstr>參考資源: HYPER-v container </vt:lpstr>
      <vt:lpstr>PowerPoint 簡報</vt:lpstr>
      <vt:lpstr>工業化的規模經濟</vt:lpstr>
      <vt:lpstr>微服務版本的架構 (2016) </vt:lpstr>
      <vt:lpstr>同時服務多組客戶的佈署方式 (TBD, 2018) </vt:lpstr>
      <vt:lpstr>Question?</vt:lpstr>
      <vt:lpstr>謝謝大家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Token 入門</dc:title>
  <dc:creator>Andrew Wu</dc:creator>
  <cp:lastModifiedBy>Andrew Wu</cp:lastModifiedBy>
  <cp:revision>125</cp:revision>
  <dcterms:created xsi:type="dcterms:W3CDTF">2016-11-15T09:34:15Z</dcterms:created>
  <dcterms:modified xsi:type="dcterms:W3CDTF">2017-02-22T15:29:40Z</dcterms:modified>
</cp:coreProperties>
</file>